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4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9BF878E-6EFD-4C69-9194-C3ACC70CCEE1}" type="datetimeFigureOut">
              <a:rPr lang="nl-NL" smtClean="0"/>
              <a:t>1-7-2016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632313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BF878E-6EFD-4C69-9194-C3ACC70CCEE1}" type="datetimeFigureOut">
              <a:rPr lang="nl-NL" smtClean="0"/>
              <a:t>1-7-2016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240497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BF878E-6EFD-4C69-9194-C3ACC70CCEE1}" type="datetimeFigureOut">
              <a:rPr lang="nl-NL" smtClean="0"/>
              <a:t>1-7-2016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424608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BF878E-6EFD-4C69-9194-C3ACC70CCEE1}" type="datetimeFigureOut">
              <a:rPr lang="nl-NL" smtClean="0"/>
              <a:t>1-7-2016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1730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9BF878E-6EFD-4C69-9194-C3ACC70CCEE1}" type="datetimeFigureOut">
              <a:rPr lang="nl-NL" smtClean="0"/>
              <a:t>1-7-2016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20465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9BF878E-6EFD-4C69-9194-C3ACC70CCEE1}" type="datetimeFigureOut">
              <a:rPr lang="nl-NL" smtClean="0"/>
              <a:t>1-7-2016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2407200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9BF878E-6EFD-4C69-9194-C3ACC70CCEE1}" type="datetimeFigureOut">
              <a:rPr lang="nl-NL" smtClean="0"/>
              <a:t>1-7-2016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173886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9BF878E-6EFD-4C69-9194-C3ACC70CCEE1}" type="datetimeFigureOut">
              <a:rPr lang="nl-NL" smtClean="0"/>
              <a:t>1-7-2016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3823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9BF878E-6EFD-4C69-9194-C3ACC70CCEE1}" type="datetimeFigureOut">
              <a:rPr lang="nl-NL" smtClean="0"/>
              <a:t>1-7-2016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23212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9BF878E-6EFD-4C69-9194-C3ACC70CCEE1}" type="datetimeFigureOut">
              <a:rPr lang="nl-NL" smtClean="0"/>
              <a:t>1-7-2016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262470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9BF878E-6EFD-4C69-9194-C3ACC70CCEE1}" type="datetimeFigureOut">
              <a:rPr lang="nl-NL" smtClean="0"/>
              <a:t>1-7-2016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A0B3257-A3A1-4F75-B634-CB27331BDDFE}" type="slidenum">
              <a:rPr lang="nl-NL" smtClean="0"/>
              <a:t>‹nr.›</a:t>
            </a:fld>
            <a:endParaRPr lang="nl-NL"/>
          </a:p>
        </p:txBody>
      </p:sp>
    </p:spTree>
    <p:extLst>
      <p:ext uri="{BB962C8B-B14F-4D97-AF65-F5344CB8AC3E}">
        <p14:creationId xmlns:p14="http://schemas.microsoft.com/office/powerpoint/2010/main" val="4230955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F878E-6EFD-4C69-9194-C3ACC70CCEE1}" type="datetimeFigureOut">
              <a:rPr lang="nl-NL" smtClean="0"/>
              <a:t>1-7-2016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B3257-A3A1-4F75-B634-CB27331BDDFE}" type="slidenum">
              <a:rPr lang="nl-NL" smtClean="0"/>
              <a:t>‹nr.›</a:t>
            </a:fld>
            <a:endParaRPr lang="nl-NL"/>
          </a:p>
        </p:txBody>
      </p:sp>
    </p:spTree>
    <p:extLst>
      <p:ext uri="{BB962C8B-B14F-4D97-AF65-F5344CB8AC3E}">
        <p14:creationId xmlns:p14="http://schemas.microsoft.com/office/powerpoint/2010/main" val="625409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899592" y="692696"/>
            <a:ext cx="7772400" cy="1470025"/>
          </a:xfrm>
        </p:spPr>
        <p:txBody>
          <a:bodyPr/>
          <a:lstStyle/>
          <a:p>
            <a:r>
              <a:rPr lang="nl-NL" b="1" dirty="0" smtClean="0">
                <a:solidFill>
                  <a:schemeClr val="bg1"/>
                </a:solidFill>
                <a:effectLst>
                  <a:outerShdw blurRad="38100" dist="38100" dir="2700000" algn="tl">
                    <a:srgbClr val="000000">
                      <a:alpha val="43137"/>
                    </a:srgbClr>
                  </a:outerShdw>
                </a:effectLst>
              </a:rPr>
              <a:t>De Opstand in de Nederlanden</a:t>
            </a:r>
            <a:endParaRPr lang="nl-NL" b="1" dirty="0">
              <a:solidFill>
                <a:schemeClr val="bg1"/>
              </a:solidFill>
              <a:effectLst>
                <a:outerShdw blurRad="38100" dist="38100" dir="2700000" algn="tl">
                  <a:srgbClr val="000000">
                    <a:alpha val="43137"/>
                  </a:srgbClr>
                </a:outerShdw>
              </a:effectLst>
            </a:endParaRPr>
          </a:p>
        </p:txBody>
      </p:sp>
      <p:sp>
        <p:nvSpPr>
          <p:cNvPr id="3" name="Ondertitel 2"/>
          <p:cNvSpPr>
            <a:spLocks noGrp="1"/>
          </p:cNvSpPr>
          <p:nvPr>
            <p:ph type="subTitle" idx="1"/>
          </p:nvPr>
        </p:nvSpPr>
        <p:spPr>
          <a:xfrm>
            <a:off x="467544" y="5229200"/>
            <a:ext cx="8496944" cy="913656"/>
          </a:xfrm>
        </p:spPr>
        <p:txBody>
          <a:bodyPr/>
          <a:lstStyle/>
          <a:p>
            <a:r>
              <a:rPr lang="nl-NL" b="1" i="1" dirty="0" smtClean="0">
                <a:solidFill>
                  <a:srgbClr val="92D050"/>
                </a:solidFill>
                <a:effectLst>
                  <a:outerShdw blurRad="38100" dist="38100" dir="2700000" algn="tl">
                    <a:srgbClr val="000000">
                      <a:alpha val="43137"/>
                    </a:srgbClr>
                  </a:outerShdw>
                </a:effectLst>
              </a:rPr>
              <a:t>Een tijdbalk met de belangrijkste gebeurtenissen</a:t>
            </a:r>
            <a:endParaRPr lang="nl-NL" b="1" i="1" dirty="0">
              <a:solidFill>
                <a:srgbClr val="92D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064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7000" r="-7000"/>
          </a:stretch>
        </a:blipFill>
        <a:effectLst/>
      </p:bgPr>
    </p:bg>
    <p:spTree>
      <p:nvGrpSpPr>
        <p:cNvPr id="1" name=""/>
        <p:cNvGrpSpPr/>
        <p:nvPr/>
      </p:nvGrpSpPr>
      <p:grpSpPr>
        <a:xfrm>
          <a:off x="0" y="0"/>
          <a:ext cx="0" cy="0"/>
          <a:chOff x="0" y="0"/>
          <a:chExt cx="0" cy="0"/>
        </a:xfrm>
      </p:grpSpPr>
      <p:pic>
        <p:nvPicPr>
          <p:cNvPr id="64" name="Afbeelding 6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715" y="2564904"/>
            <a:ext cx="1894109" cy="1825921"/>
          </a:xfrm>
          <a:prstGeom prst="rect">
            <a:avLst/>
          </a:prstGeom>
        </p:spPr>
      </p:pic>
      <p:cxnSp>
        <p:nvCxnSpPr>
          <p:cNvPr id="54" name="Rechte verbindingslijn 53"/>
          <p:cNvCxnSpPr>
            <a:stCxn id="4" idx="0"/>
          </p:cNvCxnSpPr>
          <p:nvPr/>
        </p:nvCxnSpPr>
        <p:spPr>
          <a:xfrm>
            <a:off x="755576" y="1268760"/>
            <a:ext cx="0" cy="40789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flipV="1">
            <a:off x="323528"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V="1">
            <a:off x="1166950"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flipV="1">
            <a:off x="2046305"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flipV="1">
            <a:off x="2915816"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a:endCxn id="34" idx="2"/>
          </p:cNvCxnSpPr>
          <p:nvPr/>
        </p:nvCxnSpPr>
        <p:spPr>
          <a:xfrm flipV="1">
            <a:off x="3779912" y="808988"/>
            <a:ext cx="0" cy="963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a:endCxn id="36" idx="2"/>
          </p:cNvCxnSpPr>
          <p:nvPr/>
        </p:nvCxnSpPr>
        <p:spPr>
          <a:xfrm flipV="1">
            <a:off x="463406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endCxn id="38" idx="2"/>
          </p:cNvCxnSpPr>
          <p:nvPr/>
        </p:nvCxnSpPr>
        <p:spPr>
          <a:xfrm flipV="1">
            <a:off x="550570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flipV="1">
            <a:off x="6372200"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a:endCxn id="42" idx="2"/>
          </p:cNvCxnSpPr>
          <p:nvPr/>
        </p:nvCxnSpPr>
        <p:spPr>
          <a:xfrm flipV="1">
            <a:off x="7230881"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p:cNvCxnSpPr>
            <a:endCxn id="44" idx="2"/>
          </p:cNvCxnSpPr>
          <p:nvPr/>
        </p:nvCxnSpPr>
        <p:spPr>
          <a:xfrm flipV="1">
            <a:off x="8093469"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chte verbindingslijn 44"/>
          <p:cNvCxnSpPr/>
          <p:nvPr/>
        </p:nvCxnSpPr>
        <p:spPr>
          <a:xfrm flipV="1">
            <a:off x="8964488" y="808988"/>
            <a:ext cx="0" cy="10358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hthoek 3"/>
          <p:cNvSpPr/>
          <p:nvPr/>
        </p:nvSpPr>
        <p:spPr>
          <a:xfrm>
            <a:off x="323528"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117085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725306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8100392"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0810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72200"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3779912"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644008"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2051720"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291581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kstvak 25"/>
          <p:cNvSpPr txBox="1"/>
          <p:nvPr/>
        </p:nvSpPr>
        <p:spPr>
          <a:xfrm>
            <a:off x="107504" y="590491"/>
            <a:ext cx="504056" cy="246221"/>
          </a:xfrm>
          <a:prstGeom prst="rect">
            <a:avLst/>
          </a:prstGeom>
          <a:noFill/>
          <a:ln>
            <a:solidFill>
              <a:schemeClr val="tx1"/>
            </a:solidFill>
          </a:ln>
        </p:spPr>
        <p:txBody>
          <a:bodyPr wrap="square" rtlCol="0">
            <a:spAutoFit/>
          </a:bodyPr>
          <a:lstStyle/>
          <a:p>
            <a:r>
              <a:rPr lang="nl-NL" sz="1000" dirty="0" smtClean="0"/>
              <a:t>1550</a:t>
            </a:r>
            <a:endParaRPr lang="nl-NL" sz="1000" dirty="0"/>
          </a:p>
        </p:txBody>
      </p:sp>
      <p:sp>
        <p:nvSpPr>
          <p:cNvPr id="28" name="Tekstvak 27"/>
          <p:cNvSpPr txBox="1"/>
          <p:nvPr/>
        </p:nvSpPr>
        <p:spPr>
          <a:xfrm>
            <a:off x="971600" y="590491"/>
            <a:ext cx="504056" cy="246221"/>
          </a:xfrm>
          <a:prstGeom prst="rect">
            <a:avLst/>
          </a:prstGeom>
          <a:noFill/>
          <a:ln>
            <a:solidFill>
              <a:schemeClr val="tx1"/>
            </a:solidFill>
          </a:ln>
        </p:spPr>
        <p:txBody>
          <a:bodyPr wrap="square" rtlCol="0">
            <a:spAutoFit/>
          </a:bodyPr>
          <a:lstStyle/>
          <a:p>
            <a:r>
              <a:rPr lang="nl-NL" sz="1000" dirty="0" smtClean="0"/>
              <a:t>1560</a:t>
            </a:r>
            <a:endParaRPr lang="nl-NL" sz="1000" dirty="0"/>
          </a:p>
        </p:txBody>
      </p:sp>
      <p:sp>
        <p:nvSpPr>
          <p:cNvPr id="30" name="Tekstvak 29"/>
          <p:cNvSpPr txBox="1"/>
          <p:nvPr/>
        </p:nvSpPr>
        <p:spPr>
          <a:xfrm>
            <a:off x="1799692" y="590491"/>
            <a:ext cx="504056" cy="246221"/>
          </a:xfrm>
          <a:prstGeom prst="rect">
            <a:avLst/>
          </a:prstGeom>
          <a:noFill/>
          <a:ln>
            <a:solidFill>
              <a:schemeClr val="tx1"/>
            </a:solidFill>
          </a:ln>
        </p:spPr>
        <p:txBody>
          <a:bodyPr wrap="square" rtlCol="0">
            <a:spAutoFit/>
          </a:bodyPr>
          <a:lstStyle/>
          <a:p>
            <a:r>
              <a:rPr lang="nl-NL" sz="1000" dirty="0" smtClean="0"/>
              <a:t>1570</a:t>
            </a:r>
            <a:endParaRPr lang="nl-NL" sz="1000" dirty="0"/>
          </a:p>
        </p:txBody>
      </p:sp>
      <p:sp>
        <p:nvSpPr>
          <p:cNvPr id="32" name="Tekstvak 31"/>
          <p:cNvSpPr txBox="1"/>
          <p:nvPr/>
        </p:nvSpPr>
        <p:spPr>
          <a:xfrm>
            <a:off x="2663788" y="572923"/>
            <a:ext cx="504056" cy="246221"/>
          </a:xfrm>
          <a:prstGeom prst="rect">
            <a:avLst/>
          </a:prstGeom>
          <a:noFill/>
          <a:ln>
            <a:solidFill>
              <a:schemeClr val="tx1"/>
            </a:solidFill>
          </a:ln>
        </p:spPr>
        <p:txBody>
          <a:bodyPr wrap="square" rtlCol="0">
            <a:spAutoFit/>
          </a:bodyPr>
          <a:lstStyle/>
          <a:p>
            <a:r>
              <a:rPr lang="nl-NL" sz="1000" dirty="0" smtClean="0"/>
              <a:t>1580</a:t>
            </a:r>
            <a:endParaRPr lang="nl-NL" sz="1000" dirty="0"/>
          </a:p>
        </p:txBody>
      </p:sp>
      <p:sp>
        <p:nvSpPr>
          <p:cNvPr id="34" name="Tekstvak 33"/>
          <p:cNvSpPr txBox="1"/>
          <p:nvPr/>
        </p:nvSpPr>
        <p:spPr>
          <a:xfrm>
            <a:off x="3527884" y="562767"/>
            <a:ext cx="504056" cy="246221"/>
          </a:xfrm>
          <a:prstGeom prst="rect">
            <a:avLst/>
          </a:prstGeom>
          <a:noFill/>
          <a:ln>
            <a:solidFill>
              <a:schemeClr val="tx1"/>
            </a:solidFill>
          </a:ln>
        </p:spPr>
        <p:txBody>
          <a:bodyPr wrap="square" rtlCol="0">
            <a:spAutoFit/>
          </a:bodyPr>
          <a:lstStyle/>
          <a:p>
            <a:r>
              <a:rPr lang="nl-NL" sz="1000" dirty="0" smtClean="0"/>
              <a:t>1590</a:t>
            </a:r>
            <a:endParaRPr lang="nl-NL" sz="1000" dirty="0"/>
          </a:p>
        </p:txBody>
      </p:sp>
      <p:sp>
        <p:nvSpPr>
          <p:cNvPr id="36" name="Tekstvak 35"/>
          <p:cNvSpPr txBox="1"/>
          <p:nvPr/>
        </p:nvSpPr>
        <p:spPr>
          <a:xfrm>
            <a:off x="4382039" y="548680"/>
            <a:ext cx="504056" cy="246221"/>
          </a:xfrm>
          <a:prstGeom prst="rect">
            <a:avLst/>
          </a:prstGeom>
          <a:noFill/>
          <a:ln>
            <a:solidFill>
              <a:schemeClr val="tx1"/>
            </a:solidFill>
          </a:ln>
        </p:spPr>
        <p:txBody>
          <a:bodyPr wrap="square" rtlCol="0">
            <a:spAutoFit/>
          </a:bodyPr>
          <a:lstStyle/>
          <a:p>
            <a:r>
              <a:rPr lang="nl-NL" sz="1000" dirty="0" smtClean="0"/>
              <a:t>1600</a:t>
            </a:r>
            <a:endParaRPr lang="nl-NL" sz="1000" dirty="0"/>
          </a:p>
        </p:txBody>
      </p:sp>
      <p:sp>
        <p:nvSpPr>
          <p:cNvPr id="38" name="Tekstvak 37"/>
          <p:cNvSpPr txBox="1"/>
          <p:nvPr/>
        </p:nvSpPr>
        <p:spPr>
          <a:xfrm>
            <a:off x="5253679" y="548680"/>
            <a:ext cx="504056" cy="246221"/>
          </a:xfrm>
          <a:prstGeom prst="rect">
            <a:avLst/>
          </a:prstGeom>
          <a:noFill/>
          <a:ln>
            <a:solidFill>
              <a:schemeClr val="tx1"/>
            </a:solidFill>
          </a:ln>
        </p:spPr>
        <p:txBody>
          <a:bodyPr wrap="square" rtlCol="0">
            <a:spAutoFit/>
          </a:bodyPr>
          <a:lstStyle/>
          <a:p>
            <a:r>
              <a:rPr lang="nl-NL" sz="1000" dirty="0" smtClean="0"/>
              <a:t>1610</a:t>
            </a:r>
            <a:endParaRPr lang="nl-NL" sz="1000" dirty="0"/>
          </a:p>
        </p:txBody>
      </p:sp>
      <p:sp>
        <p:nvSpPr>
          <p:cNvPr id="40" name="Tekstvak 39"/>
          <p:cNvSpPr txBox="1"/>
          <p:nvPr/>
        </p:nvSpPr>
        <p:spPr>
          <a:xfrm>
            <a:off x="6120172" y="572924"/>
            <a:ext cx="504056" cy="246221"/>
          </a:xfrm>
          <a:prstGeom prst="rect">
            <a:avLst/>
          </a:prstGeom>
          <a:noFill/>
          <a:ln>
            <a:solidFill>
              <a:schemeClr val="tx1"/>
            </a:solidFill>
          </a:ln>
        </p:spPr>
        <p:txBody>
          <a:bodyPr wrap="square" rtlCol="0">
            <a:spAutoFit/>
          </a:bodyPr>
          <a:lstStyle/>
          <a:p>
            <a:r>
              <a:rPr lang="nl-NL" sz="1000" dirty="0" smtClean="0"/>
              <a:t>1620</a:t>
            </a:r>
            <a:endParaRPr lang="nl-NL" sz="1000" dirty="0"/>
          </a:p>
        </p:txBody>
      </p:sp>
      <p:sp>
        <p:nvSpPr>
          <p:cNvPr id="42" name="Tekstvak 41"/>
          <p:cNvSpPr txBox="1"/>
          <p:nvPr/>
        </p:nvSpPr>
        <p:spPr>
          <a:xfrm>
            <a:off x="6978853" y="548680"/>
            <a:ext cx="504056" cy="246221"/>
          </a:xfrm>
          <a:prstGeom prst="rect">
            <a:avLst/>
          </a:prstGeom>
          <a:noFill/>
          <a:ln>
            <a:solidFill>
              <a:schemeClr val="tx1"/>
            </a:solidFill>
          </a:ln>
        </p:spPr>
        <p:txBody>
          <a:bodyPr wrap="square" rtlCol="0">
            <a:spAutoFit/>
          </a:bodyPr>
          <a:lstStyle/>
          <a:p>
            <a:r>
              <a:rPr lang="nl-NL" sz="1000" dirty="0" smtClean="0"/>
              <a:t>1630</a:t>
            </a:r>
            <a:endParaRPr lang="nl-NL" sz="1000" dirty="0"/>
          </a:p>
        </p:txBody>
      </p:sp>
      <p:sp>
        <p:nvSpPr>
          <p:cNvPr id="44" name="Tekstvak 43"/>
          <p:cNvSpPr txBox="1"/>
          <p:nvPr/>
        </p:nvSpPr>
        <p:spPr>
          <a:xfrm>
            <a:off x="7841441" y="548680"/>
            <a:ext cx="504056" cy="246221"/>
          </a:xfrm>
          <a:prstGeom prst="rect">
            <a:avLst/>
          </a:prstGeom>
          <a:noFill/>
          <a:ln>
            <a:solidFill>
              <a:schemeClr val="tx1"/>
            </a:solidFill>
          </a:ln>
        </p:spPr>
        <p:txBody>
          <a:bodyPr wrap="square" rtlCol="0">
            <a:spAutoFit/>
          </a:bodyPr>
          <a:lstStyle/>
          <a:p>
            <a:r>
              <a:rPr lang="nl-NL" sz="1000" dirty="0" smtClean="0"/>
              <a:t>1640</a:t>
            </a:r>
            <a:endParaRPr lang="nl-NL" sz="1000" dirty="0"/>
          </a:p>
        </p:txBody>
      </p:sp>
      <p:sp>
        <p:nvSpPr>
          <p:cNvPr id="46" name="Tekstvak 45"/>
          <p:cNvSpPr txBox="1"/>
          <p:nvPr/>
        </p:nvSpPr>
        <p:spPr>
          <a:xfrm>
            <a:off x="8604448" y="548680"/>
            <a:ext cx="504056" cy="246221"/>
          </a:xfrm>
          <a:prstGeom prst="rect">
            <a:avLst/>
          </a:prstGeom>
          <a:noFill/>
          <a:ln>
            <a:solidFill>
              <a:schemeClr val="tx1"/>
            </a:solidFill>
          </a:ln>
        </p:spPr>
        <p:txBody>
          <a:bodyPr wrap="square" rtlCol="0">
            <a:spAutoFit/>
          </a:bodyPr>
          <a:lstStyle/>
          <a:p>
            <a:r>
              <a:rPr lang="nl-NL" sz="1000" dirty="0" smtClean="0"/>
              <a:t>1650</a:t>
            </a:r>
            <a:endParaRPr lang="nl-NL" sz="1000" dirty="0"/>
          </a:p>
        </p:txBody>
      </p:sp>
      <p:sp>
        <p:nvSpPr>
          <p:cNvPr id="55" name="Tekstvak 54"/>
          <p:cNvSpPr txBox="1"/>
          <p:nvPr/>
        </p:nvSpPr>
        <p:spPr>
          <a:xfrm>
            <a:off x="370654" y="5347667"/>
            <a:ext cx="4129337" cy="646331"/>
          </a:xfrm>
          <a:prstGeom prst="rect">
            <a:avLst/>
          </a:prstGeom>
          <a:noFill/>
          <a:ln w="38100">
            <a:solidFill>
              <a:srgbClr val="FF0000"/>
            </a:solidFill>
          </a:ln>
        </p:spPr>
        <p:txBody>
          <a:bodyPr wrap="square" rtlCol="0">
            <a:spAutoFit/>
          </a:bodyPr>
          <a:lstStyle/>
          <a:p>
            <a:r>
              <a:rPr lang="nl-NL" dirty="0" smtClean="0"/>
              <a:t>1555</a:t>
            </a:r>
          </a:p>
          <a:p>
            <a:r>
              <a:rPr lang="nl-NL" dirty="0" smtClean="0"/>
              <a:t>Filips II wordt Landsheer der Nederlanden</a:t>
            </a:r>
            <a:endParaRPr lang="nl-NL" dirty="0"/>
          </a:p>
        </p:txBody>
      </p:sp>
      <p:sp>
        <p:nvSpPr>
          <p:cNvPr id="56" name="Tekstvak 55"/>
          <p:cNvSpPr txBox="1"/>
          <p:nvPr/>
        </p:nvSpPr>
        <p:spPr>
          <a:xfrm>
            <a:off x="5940151" y="4437112"/>
            <a:ext cx="3070743" cy="2031325"/>
          </a:xfrm>
          <a:prstGeom prst="rect">
            <a:avLst/>
          </a:prstGeom>
          <a:noFill/>
        </p:spPr>
        <p:txBody>
          <a:bodyPr wrap="square" rtlCol="0">
            <a:spAutoFit/>
          </a:bodyPr>
          <a:lstStyle/>
          <a:p>
            <a:r>
              <a:rPr lang="nl-NL" dirty="0" smtClean="0"/>
              <a:t>In 1555 wordt Filips II Landsheer der Nederlanden. </a:t>
            </a:r>
          </a:p>
          <a:p>
            <a:endParaRPr lang="nl-NL" dirty="0"/>
          </a:p>
          <a:p>
            <a:r>
              <a:rPr lang="nl-NL" dirty="0" smtClean="0"/>
              <a:t>Filips II is niet erg geliefd: hij wil de protestanten nog strenger vervolgen……</a:t>
            </a:r>
          </a:p>
          <a:p>
            <a:endParaRPr lang="nl-NL" dirty="0"/>
          </a:p>
        </p:txBody>
      </p:sp>
      <p:pic>
        <p:nvPicPr>
          <p:cNvPr id="59" name="Afbeelding 5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7087" y="2204864"/>
            <a:ext cx="1993065" cy="2584946"/>
          </a:xfrm>
          <a:prstGeom prst="rect">
            <a:avLst/>
          </a:prstGeom>
        </p:spPr>
      </p:pic>
    </p:spTree>
    <p:extLst>
      <p:ext uri="{BB962C8B-B14F-4D97-AF65-F5344CB8AC3E}">
        <p14:creationId xmlns:p14="http://schemas.microsoft.com/office/powerpoint/2010/main" val="1573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upLeft)">
                                      <p:cBhvr>
                                        <p:cTn id="7" dur="500"/>
                                        <p:tgtEl>
                                          <p:spTgt spid="15"/>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strips(downRight)">
                                      <p:cBhvr>
                                        <p:cTn id="11" dur="500"/>
                                        <p:tgtEl>
                                          <p:spTgt spid="26"/>
                                        </p:tgtEl>
                                      </p:cBhvr>
                                    </p:animEffect>
                                  </p:childTnLst>
                                </p:cTn>
                              </p:par>
                            </p:childTnLst>
                          </p:cTn>
                        </p:par>
                        <p:par>
                          <p:cTn id="12" fill="hold">
                            <p:stCondLst>
                              <p:cond delay="1000"/>
                            </p:stCondLst>
                            <p:childTnLst>
                              <p:par>
                                <p:cTn id="13" presetID="18" presetClass="entr" presetSubtype="9" fill="hold"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strips(upLeft)">
                                      <p:cBhvr>
                                        <p:cTn id="15" dur="500"/>
                                        <p:tgtEl>
                                          <p:spTgt spid="27"/>
                                        </p:tgtEl>
                                      </p:cBhvr>
                                    </p:animEffect>
                                  </p:childTnLst>
                                </p:cTn>
                              </p:par>
                            </p:childTnLst>
                          </p:cTn>
                        </p:par>
                        <p:par>
                          <p:cTn id="16" fill="hold">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strips(downRight)">
                                      <p:cBhvr>
                                        <p:cTn id="19" dur="500"/>
                                        <p:tgtEl>
                                          <p:spTgt spid="28"/>
                                        </p:tgtEl>
                                      </p:cBhvr>
                                    </p:animEffect>
                                  </p:childTnLst>
                                </p:cTn>
                              </p:par>
                            </p:childTnLst>
                          </p:cTn>
                        </p:par>
                        <p:par>
                          <p:cTn id="20" fill="hold">
                            <p:stCondLst>
                              <p:cond delay="2000"/>
                            </p:stCondLst>
                            <p:childTnLst>
                              <p:par>
                                <p:cTn id="21" presetID="18" presetClass="entr" presetSubtype="9"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upLeft)">
                                      <p:cBhvr>
                                        <p:cTn id="23" dur="500"/>
                                        <p:tgtEl>
                                          <p:spTgt spid="29"/>
                                        </p:tgtEl>
                                      </p:cBhvr>
                                    </p:animEffect>
                                  </p:childTnLst>
                                </p:cTn>
                              </p:par>
                            </p:childTnLst>
                          </p:cTn>
                        </p:par>
                        <p:par>
                          <p:cTn id="24" fill="hold">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strips(downRight)">
                                      <p:cBhvr>
                                        <p:cTn id="27" dur="500"/>
                                        <p:tgtEl>
                                          <p:spTgt spid="30"/>
                                        </p:tgtEl>
                                      </p:cBhvr>
                                    </p:animEffect>
                                  </p:childTnLst>
                                </p:cTn>
                              </p:par>
                            </p:childTnLst>
                          </p:cTn>
                        </p:par>
                        <p:par>
                          <p:cTn id="28" fill="hold">
                            <p:stCondLst>
                              <p:cond delay="3000"/>
                            </p:stCondLst>
                            <p:childTnLst>
                              <p:par>
                                <p:cTn id="29" presetID="18" presetClass="entr" presetSubtype="9"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strips(upLeft)">
                                      <p:cBhvr>
                                        <p:cTn id="31" dur="500"/>
                                        <p:tgtEl>
                                          <p:spTgt spid="31"/>
                                        </p:tgtEl>
                                      </p:cBhvr>
                                    </p:animEffect>
                                  </p:childTnLst>
                                </p:cTn>
                              </p:par>
                            </p:childTnLst>
                          </p:cTn>
                        </p:par>
                        <p:par>
                          <p:cTn id="32" fill="hold">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strips(downRight)">
                                      <p:cBhvr>
                                        <p:cTn id="35" dur="500"/>
                                        <p:tgtEl>
                                          <p:spTgt spid="32"/>
                                        </p:tgtEl>
                                      </p:cBhvr>
                                    </p:animEffect>
                                  </p:childTnLst>
                                </p:cTn>
                              </p:par>
                            </p:childTnLst>
                          </p:cTn>
                        </p:par>
                        <p:par>
                          <p:cTn id="36" fill="hold">
                            <p:stCondLst>
                              <p:cond delay="4000"/>
                            </p:stCondLst>
                            <p:childTnLst>
                              <p:par>
                                <p:cTn id="37" presetID="18" presetClass="entr" presetSubtype="9"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strips(upLeft)">
                                      <p:cBhvr>
                                        <p:cTn id="39" dur="500"/>
                                        <p:tgtEl>
                                          <p:spTgt spid="33"/>
                                        </p:tgtEl>
                                      </p:cBhvr>
                                    </p:animEffect>
                                  </p:childTnLst>
                                </p:cTn>
                              </p:par>
                            </p:childTnLst>
                          </p:cTn>
                        </p:par>
                        <p:par>
                          <p:cTn id="40" fill="hold">
                            <p:stCondLst>
                              <p:cond delay="4500"/>
                            </p:stCondLst>
                            <p:childTnLst>
                              <p:par>
                                <p:cTn id="41" presetID="18" presetClass="entr" presetSubtype="6"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strips(downRight)">
                                      <p:cBhvr>
                                        <p:cTn id="43" dur="500"/>
                                        <p:tgtEl>
                                          <p:spTgt spid="34"/>
                                        </p:tgtEl>
                                      </p:cBhvr>
                                    </p:animEffect>
                                  </p:childTnLst>
                                </p:cTn>
                              </p:par>
                            </p:childTnLst>
                          </p:cTn>
                        </p:par>
                        <p:par>
                          <p:cTn id="44" fill="hold">
                            <p:stCondLst>
                              <p:cond delay="5000"/>
                            </p:stCondLst>
                            <p:childTnLst>
                              <p:par>
                                <p:cTn id="45" presetID="18" presetClass="entr" presetSubtype="9" fill="hold"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strips(upLeft)">
                                      <p:cBhvr>
                                        <p:cTn id="47" dur="500"/>
                                        <p:tgtEl>
                                          <p:spTgt spid="35"/>
                                        </p:tgtEl>
                                      </p:cBhvr>
                                    </p:animEffect>
                                  </p:childTnLst>
                                </p:cTn>
                              </p:par>
                            </p:childTnLst>
                          </p:cTn>
                        </p:par>
                        <p:par>
                          <p:cTn id="48" fill="hold">
                            <p:stCondLst>
                              <p:cond delay="5500"/>
                            </p:stCondLst>
                            <p:childTnLst>
                              <p:par>
                                <p:cTn id="49" presetID="18" presetClass="entr" presetSubtype="6"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strips(downRight)">
                                      <p:cBhvr>
                                        <p:cTn id="51" dur="500"/>
                                        <p:tgtEl>
                                          <p:spTgt spid="36"/>
                                        </p:tgtEl>
                                      </p:cBhvr>
                                    </p:animEffect>
                                  </p:childTnLst>
                                </p:cTn>
                              </p:par>
                            </p:childTnLst>
                          </p:cTn>
                        </p:par>
                        <p:par>
                          <p:cTn id="52" fill="hold">
                            <p:stCondLst>
                              <p:cond delay="6000"/>
                            </p:stCondLst>
                            <p:childTnLst>
                              <p:par>
                                <p:cTn id="53" presetID="18" presetClass="entr" presetSubtype="9"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strips(upLeft)">
                                      <p:cBhvr>
                                        <p:cTn id="55" dur="500"/>
                                        <p:tgtEl>
                                          <p:spTgt spid="37"/>
                                        </p:tgtEl>
                                      </p:cBhvr>
                                    </p:animEffect>
                                  </p:childTnLst>
                                </p:cTn>
                              </p:par>
                            </p:childTnLst>
                          </p:cTn>
                        </p:par>
                        <p:par>
                          <p:cTn id="56" fill="hold">
                            <p:stCondLst>
                              <p:cond delay="6500"/>
                            </p:stCondLst>
                            <p:childTnLst>
                              <p:par>
                                <p:cTn id="57" presetID="18" presetClass="entr" presetSubtype="6"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strips(downRight)">
                                      <p:cBhvr>
                                        <p:cTn id="59" dur="500"/>
                                        <p:tgtEl>
                                          <p:spTgt spid="38"/>
                                        </p:tgtEl>
                                      </p:cBhvr>
                                    </p:animEffect>
                                  </p:childTnLst>
                                </p:cTn>
                              </p:par>
                            </p:childTnLst>
                          </p:cTn>
                        </p:par>
                        <p:par>
                          <p:cTn id="60" fill="hold">
                            <p:stCondLst>
                              <p:cond delay="7000"/>
                            </p:stCondLst>
                            <p:childTnLst>
                              <p:par>
                                <p:cTn id="61" presetID="18" presetClass="entr" presetSubtype="9" fill="hold" nodeType="after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strips(upLeft)">
                                      <p:cBhvr>
                                        <p:cTn id="63" dur="500"/>
                                        <p:tgtEl>
                                          <p:spTgt spid="39"/>
                                        </p:tgtEl>
                                      </p:cBhvr>
                                    </p:animEffect>
                                  </p:childTnLst>
                                </p:cTn>
                              </p:par>
                            </p:childTnLst>
                          </p:cTn>
                        </p:par>
                        <p:par>
                          <p:cTn id="64" fill="hold">
                            <p:stCondLst>
                              <p:cond delay="7500"/>
                            </p:stCondLst>
                            <p:childTnLst>
                              <p:par>
                                <p:cTn id="65" presetID="18" presetClass="entr" presetSubtype="6"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strips(downRight)">
                                      <p:cBhvr>
                                        <p:cTn id="67" dur="500"/>
                                        <p:tgtEl>
                                          <p:spTgt spid="40"/>
                                        </p:tgtEl>
                                      </p:cBhvr>
                                    </p:animEffect>
                                  </p:childTnLst>
                                </p:cTn>
                              </p:par>
                            </p:childTnLst>
                          </p:cTn>
                        </p:par>
                        <p:par>
                          <p:cTn id="68" fill="hold">
                            <p:stCondLst>
                              <p:cond delay="8000"/>
                            </p:stCondLst>
                            <p:childTnLst>
                              <p:par>
                                <p:cTn id="69" presetID="18" presetClass="entr" presetSubtype="9"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strips(upLeft)">
                                      <p:cBhvr>
                                        <p:cTn id="71" dur="500"/>
                                        <p:tgtEl>
                                          <p:spTgt spid="41"/>
                                        </p:tgtEl>
                                      </p:cBhvr>
                                    </p:animEffect>
                                  </p:childTnLst>
                                </p:cTn>
                              </p:par>
                            </p:childTnLst>
                          </p:cTn>
                        </p:par>
                        <p:par>
                          <p:cTn id="72" fill="hold">
                            <p:stCondLst>
                              <p:cond delay="8500"/>
                            </p:stCondLst>
                            <p:childTnLst>
                              <p:par>
                                <p:cTn id="73" presetID="18" presetClass="entr" presetSubtype="6" fill="hold" grpId="0" nodeType="after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strips(downRight)">
                                      <p:cBhvr>
                                        <p:cTn id="75" dur="500"/>
                                        <p:tgtEl>
                                          <p:spTgt spid="42"/>
                                        </p:tgtEl>
                                      </p:cBhvr>
                                    </p:animEffect>
                                  </p:childTnLst>
                                </p:cTn>
                              </p:par>
                            </p:childTnLst>
                          </p:cTn>
                        </p:par>
                        <p:par>
                          <p:cTn id="76" fill="hold">
                            <p:stCondLst>
                              <p:cond delay="9000"/>
                            </p:stCondLst>
                            <p:childTnLst>
                              <p:par>
                                <p:cTn id="77" presetID="18" presetClass="entr" presetSubtype="9" fill="hold"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strips(upLeft)">
                                      <p:cBhvr>
                                        <p:cTn id="79" dur="500"/>
                                        <p:tgtEl>
                                          <p:spTgt spid="43"/>
                                        </p:tgtEl>
                                      </p:cBhvr>
                                    </p:animEffect>
                                  </p:childTnLst>
                                </p:cTn>
                              </p:par>
                            </p:childTnLst>
                          </p:cTn>
                        </p:par>
                        <p:par>
                          <p:cTn id="80" fill="hold">
                            <p:stCondLst>
                              <p:cond delay="9500"/>
                            </p:stCondLst>
                            <p:childTnLst>
                              <p:par>
                                <p:cTn id="81" presetID="18" presetClass="entr" presetSubtype="6" fill="hold" grpId="0" nodeType="afterEffect">
                                  <p:stCondLst>
                                    <p:cond delay="0"/>
                                  </p:stCondLst>
                                  <p:childTnLst>
                                    <p:set>
                                      <p:cBhvr>
                                        <p:cTn id="82" dur="1" fill="hold">
                                          <p:stCondLst>
                                            <p:cond delay="0"/>
                                          </p:stCondLst>
                                        </p:cTn>
                                        <p:tgtEl>
                                          <p:spTgt spid="44"/>
                                        </p:tgtEl>
                                        <p:attrNameLst>
                                          <p:attrName>style.visibility</p:attrName>
                                        </p:attrNameLst>
                                      </p:cBhvr>
                                      <p:to>
                                        <p:strVal val="visible"/>
                                      </p:to>
                                    </p:set>
                                    <p:animEffect transition="in" filter="strips(downRight)">
                                      <p:cBhvr>
                                        <p:cTn id="83" dur="500"/>
                                        <p:tgtEl>
                                          <p:spTgt spid="44"/>
                                        </p:tgtEl>
                                      </p:cBhvr>
                                    </p:animEffect>
                                  </p:childTnLst>
                                </p:cTn>
                              </p:par>
                            </p:childTnLst>
                          </p:cTn>
                        </p:par>
                        <p:par>
                          <p:cTn id="84" fill="hold">
                            <p:stCondLst>
                              <p:cond delay="10000"/>
                            </p:stCondLst>
                            <p:childTnLst>
                              <p:par>
                                <p:cTn id="85" presetID="18" presetClass="entr" presetSubtype="9" fill="hold" nodeType="after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strips(upLeft)">
                                      <p:cBhvr>
                                        <p:cTn id="87" dur="500"/>
                                        <p:tgtEl>
                                          <p:spTgt spid="45"/>
                                        </p:tgtEl>
                                      </p:cBhvr>
                                    </p:animEffect>
                                  </p:childTnLst>
                                </p:cTn>
                              </p:par>
                            </p:childTnLst>
                          </p:cTn>
                        </p:par>
                        <p:par>
                          <p:cTn id="88" fill="hold">
                            <p:stCondLst>
                              <p:cond delay="10500"/>
                            </p:stCondLst>
                            <p:childTnLst>
                              <p:par>
                                <p:cTn id="89" presetID="18" presetClass="entr" presetSubtype="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strips(downRight)">
                                      <p:cBhvr>
                                        <p:cTn id="91" dur="500"/>
                                        <p:tgtEl>
                                          <p:spTgt spid="46"/>
                                        </p:tgtEl>
                                      </p:cBhvr>
                                    </p:animEffect>
                                  </p:childTnLst>
                                </p:cTn>
                              </p:par>
                            </p:childTnLst>
                          </p:cTn>
                        </p:par>
                      </p:childTnLst>
                    </p:cTn>
                  </p:par>
                  <p:par>
                    <p:cTn id="92" fill="hold">
                      <p:stCondLst>
                        <p:cond delay="indefinite"/>
                      </p:stCondLst>
                      <p:childTnLst>
                        <p:par>
                          <p:cTn id="93" fill="hold">
                            <p:stCondLst>
                              <p:cond delay="0"/>
                            </p:stCondLst>
                            <p:childTnLst>
                              <p:par>
                                <p:cTn id="94" presetID="18" presetClass="entr" presetSubtype="12" fill="hold" nodeType="click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strips(downLeft)">
                                      <p:cBhvr>
                                        <p:cTn id="96" dur="500"/>
                                        <p:tgtEl>
                                          <p:spTgt spid="54"/>
                                        </p:tgtEl>
                                      </p:cBhvr>
                                    </p:animEffect>
                                  </p:childTnLst>
                                </p:cTn>
                              </p:par>
                            </p:childTnLst>
                          </p:cTn>
                        </p:par>
                        <p:par>
                          <p:cTn id="97" fill="hold">
                            <p:stCondLst>
                              <p:cond delay="500"/>
                            </p:stCondLst>
                            <p:childTnLst>
                              <p:par>
                                <p:cTn id="98" presetID="18" presetClass="entr" presetSubtype="6" fill="hold" grpId="0" nodeType="afterEffect">
                                  <p:stCondLst>
                                    <p:cond delay="0"/>
                                  </p:stCondLst>
                                  <p:childTnLst>
                                    <p:set>
                                      <p:cBhvr>
                                        <p:cTn id="99" dur="1" fill="hold">
                                          <p:stCondLst>
                                            <p:cond delay="0"/>
                                          </p:stCondLst>
                                        </p:cTn>
                                        <p:tgtEl>
                                          <p:spTgt spid="55"/>
                                        </p:tgtEl>
                                        <p:attrNameLst>
                                          <p:attrName>style.visibility</p:attrName>
                                        </p:attrNameLst>
                                      </p:cBhvr>
                                      <p:to>
                                        <p:strVal val="visible"/>
                                      </p:to>
                                    </p:set>
                                    <p:animEffect transition="in" filter="strips(downRight)">
                                      <p:cBhvr>
                                        <p:cTn id="100" dur="500"/>
                                        <p:tgtEl>
                                          <p:spTgt spid="55"/>
                                        </p:tgtEl>
                                      </p:cBhvr>
                                    </p:animEffect>
                                  </p:childTnLst>
                                </p:cTn>
                              </p:par>
                            </p:childTnLst>
                          </p:cTn>
                        </p:par>
                        <p:par>
                          <p:cTn id="101" fill="hold">
                            <p:stCondLst>
                              <p:cond delay="1000"/>
                            </p:stCondLst>
                            <p:childTnLst>
                              <p:par>
                                <p:cTn id="102" presetID="10" presetClass="entr" presetSubtype="0" fill="hold" grpId="0" nodeType="afterEffect">
                                  <p:stCondLst>
                                    <p:cond delay="0"/>
                                  </p:stCondLst>
                                  <p:childTnLst>
                                    <p:set>
                                      <p:cBhvr>
                                        <p:cTn id="103" dur="1" fill="hold">
                                          <p:stCondLst>
                                            <p:cond delay="0"/>
                                          </p:stCondLst>
                                        </p:cTn>
                                        <p:tgtEl>
                                          <p:spTgt spid="56"/>
                                        </p:tgtEl>
                                        <p:attrNameLst>
                                          <p:attrName>style.visibility</p:attrName>
                                        </p:attrNameLst>
                                      </p:cBhvr>
                                      <p:to>
                                        <p:strVal val="visible"/>
                                      </p:to>
                                    </p:set>
                                    <p:animEffect transition="in" filter="fade">
                                      <p:cBhvr>
                                        <p:cTn id="104" dur="500"/>
                                        <p:tgtEl>
                                          <p:spTgt spid="56"/>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xit" presetSubtype="0" fill="hold" nodeType="clickEffect">
                                  <p:stCondLst>
                                    <p:cond delay="0"/>
                                  </p:stCondLst>
                                  <p:childTnLst>
                                    <p:animEffect transition="out" filter="fade">
                                      <p:cBhvr>
                                        <p:cTn id="108" dur="500"/>
                                        <p:tgtEl>
                                          <p:spTgt spid="59"/>
                                        </p:tgtEl>
                                      </p:cBhvr>
                                    </p:animEffect>
                                    <p:set>
                                      <p:cBhvr>
                                        <p:cTn id="109" dur="1" fill="hold">
                                          <p:stCondLst>
                                            <p:cond delay="499"/>
                                          </p:stCondLst>
                                        </p:cTn>
                                        <p:tgtEl>
                                          <p:spTgt spid="59"/>
                                        </p:tgtEl>
                                        <p:attrNameLst>
                                          <p:attrName>style.visibility</p:attrName>
                                        </p:attrNameLst>
                                      </p:cBhvr>
                                      <p:to>
                                        <p:strVal val="hidden"/>
                                      </p:to>
                                    </p:set>
                                  </p:childTnLst>
                                </p:cTn>
                              </p:par>
                            </p:childTnLst>
                          </p:cTn>
                        </p:par>
                        <p:par>
                          <p:cTn id="110" fill="hold">
                            <p:stCondLst>
                              <p:cond delay="500"/>
                            </p:stCondLst>
                            <p:childTnLst>
                              <p:par>
                                <p:cTn id="111" presetID="9" presetClass="exit" presetSubtype="0" fill="hold" nodeType="afterEffect">
                                  <p:stCondLst>
                                    <p:cond delay="0"/>
                                  </p:stCondLst>
                                  <p:childTnLst>
                                    <p:animEffect transition="out" filter="dissolve">
                                      <p:cBhvr>
                                        <p:cTn id="112" dur="5000"/>
                                        <p:tgtEl>
                                          <p:spTgt spid="64"/>
                                        </p:tgtEl>
                                      </p:cBhvr>
                                    </p:animEffect>
                                    <p:set>
                                      <p:cBhvr>
                                        <p:cTn id="113" dur="1" fill="hold">
                                          <p:stCondLst>
                                            <p:cond delay="4999"/>
                                          </p:stCondLst>
                                        </p:cTn>
                                        <p:tgtEl>
                                          <p:spTgt spid="64"/>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56"/>
                                        </p:tgtEl>
                                      </p:cBhvr>
                                    </p:animEffect>
                                    <p:set>
                                      <p:cBhvr>
                                        <p:cTn id="116" dur="1" fill="hold">
                                          <p:stCondLst>
                                            <p:cond delay="499"/>
                                          </p:stCondLst>
                                        </p:cTn>
                                        <p:tgtEl>
                                          <p:spTgt spid="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30" grpId="0" animBg="1"/>
      <p:bldP spid="32" grpId="0" animBg="1"/>
      <p:bldP spid="34" grpId="0" animBg="1"/>
      <p:bldP spid="36" grpId="0" animBg="1"/>
      <p:bldP spid="38" grpId="0" animBg="1"/>
      <p:bldP spid="40" grpId="0" animBg="1"/>
      <p:bldP spid="42" grpId="0" animBg="1"/>
      <p:bldP spid="44" grpId="0" animBg="1"/>
      <p:bldP spid="46" grpId="0" animBg="1"/>
      <p:bldP spid="55" grpId="0" animBg="1"/>
      <p:bldP spid="56" grpId="0"/>
      <p:bldP spid="56"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6000" r="-6000"/>
          </a:stretch>
        </a:blipFill>
        <a:effectLst/>
      </p:bgPr>
    </p:bg>
    <p:spTree>
      <p:nvGrpSpPr>
        <p:cNvPr id="1" name=""/>
        <p:cNvGrpSpPr/>
        <p:nvPr/>
      </p:nvGrpSpPr>
      <p:grpSpPr>
        <a:xfrm>
          <a:off x="0" y="0"/>
          <a:ext cx="0" cy="0"/>
          <a:chOff x="0" y="0"/>
          <a:chExt cx="0" cy="0"/>
        </a:xfrm>
      </p:grpSpPr>
      <p:cxnSp>
        <p:nvCxnSpPr>
          <p:cNvPr id="60" name="Rechte verbindingslijn 59"/>
          <p:cNvCxnSpPr/>
          <p:nvPr/>
        </p:nvCxnSpPr>
        <p:spPr>
          <a:xfrm>
            <a:off x="1742624" y="1268760"/>
            <a:ext cx="0" cy="29523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Rechte verbindingslijn 53"/>
          <p:cNvCxnSpPr>
            <a:stCxn id="4" idx="0"/>
          </p:cNvCxnSpPr>
          <p:nvPr/>
        </p:nvCxnSpPr>
        <p:spPr>
          <a:xfrm>
            <a:off x="755576" y="1268760"/>
            <a:ext cx="0" cy="40789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flipV="1">
            <a:off x="323528"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V="1">
            <a:off x="1166950"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flipV="1">
            <a:off x="2046305"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flipV="1">
            <a:off x="2915816"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a:endCxn id="34" idx="2"/>
          </p:cNvCxnSpPr>
          <p:nvPr/>
        </p:nvCxnSpPr>
        <p:spPr>
          <a:xfrm flipV="1">
            <a:off x="3779912" y="808988"/>
            <a:ext cx="0" cy="963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a:endCxn id="36" idx="2"/>
          </p:cNvCxnSpPr>
          <p:nvPr/>
        </p:nvCxnSpPr>
        <p:spPr>
          <a:xfrm flipV="1">
            <a:off x="463406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endCxn id="38" idx="2"/>
          </p:cNvCxnSpPr>
          <p:nvPr/>
        </p:nvCxnSpPr>
        <p:spPr>
          <a:xfrm flipV="1">
            <a:off x="550570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flipV="1">
            <a:off x="6372200"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a:endCxn id="42" idx="2"/>
          </p:cNvCxnSpPr>
          <p:nvPr/>
        </p:nvCxnSpPr>
        <p:spPr>
          <a:xfrm flipV="1">
            <a:off x="7230881"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p:cNvCxnSpPr>
            <a:endCxn id="44" idx="2"/>
          </p:cNvCxnSpPr>
          <p:nvPr/>
        </p:nvCxnSpPr>
        <p:spPr>
          <a:xfrm flipV="1">
            <a:off x="8093469"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chte verbindingslijn 44"/>
          <p:cNvCxnSpPr/>
          <p:nvPr/>
        </p:nvCxnSpPr>
        <p:spPr>
          <a:xfrm flipV="1">
            <a:off x="8964488" y="808988"/>
            <a:ext cx="0" cy="10358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hthoek 3"/>
          <p:cNvSpPr/>
          <p:nvPr/>
        </p:nvSpPr>
        <p:spPr>
          <a:xfrm>
            <a:off x="323528"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117085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725306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8100392"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0810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72200"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3779912"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644008"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2051720"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291581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kstvak 25"/>
          <p:cNvSpPr txBox="1"/>
          <p:nvPr/>
        </p:nvSpPr>
        <p:spPr>
          <a:xfrm>
            <a:off x="107504" y="590491"/>
            <a:ext cx="504056" cy="246221"/>
          </a:xfrm>
          <a:prstGeom prst="rect">
            <a:avLst/>
          </a:prstGeom>
          <a:noFill/>
          <a:ln>
            <a:solidFill>
              <a:schemeClr val="tx1"/>
            </a:solidFill>
          </a:ln>
        </p:spPr>
        <p:txBody>
          <a:bodyPr wrap="square" rtlCol="0">
            <a:spAutoFit/>
          </a:bodyPr>
          <a:lstStyle/>
          <a:p>
            <a:r>
              <a:rPr lang="nl-NL" sz="1000" dirty="0" smtClean="0"/>
              <a:t>1550</a:t>
            </a:r>
            <a:endParaRPr lang="nl-NL" sz="1000" dirty="0"/>
          </a:p>
        </p:txBody>
      </p:sp>
      <p:sp>
        <p:nvSpPr>
          <p:cNvPr id="28" name="Tekstvak 27"/>
          <p:cNvSpPr txBox="1"/>
          <p:nvPr/>
        </p:nvSpPr>
        <p:spPr>
          <a:xfrm>
            <a:off x="971600" y="590491"/>
            <a:ext cx="504056" cy="246221"/>
          </a:xfrm>
          <a:prstGeom prst="rect">
            <a:avLst/>
          </a:prstGeom>
          <a:noFill/>
          <a:ln>
            <a:solidFill>
              <a:schemeClr val="tx1"/>
            </a:solidFill>
          </a:ln>
        </p:spPr>
        <p:txBody>
          <a:bodyPr wrap="square" rtlCol="0">
            <a:spAutoFit/>
          </a:bodyPr>
          <a:lstStyle/>
          <a:p>
            <a:r>
              <a:rPr lang="nl-NL" sz="1000" dirty="0" smtClean="0"/>
              <a:t>1560</a:t>
            </a:r>
            <a:endParaRPr lang="nl-NL" sz="1000" dirty="0"/>
          </a:p>
        </p:txBody>
      </p:sp>
      <p:sp>
        <p:nvSpPr>
          <p:cNvPr id="30" name="Tekstvak 29"/>
          <p:cNvSpPr txBox="1"/>
          <p:nvPr/>
        </p:nvSpPr>
        <p:spPr>
          <a:xfrm>
            <a:off x="1799692" y="590491"/>
            <a:ext cx="504056" cy="246221"/>
          </a:xfrm>
          <a:prstGeom prst="rect">
            <a:avLst/>
          </a:prstGeom>
          <a:noFill/>
          <a:ln>
            <a:solidFill>
              <a:schemeClr val="tx1"/>
            </a:solidFill>
          </a:ln>
        </p:spPr>
        <p:txBody>
          <a:bodyPr wrap="square" rtlCol="0">
            <a:spAutoFit/>
          </a:bodyPr>
          <a:lstStyle/>
          <a:p>
            <a:r>
              <a:rPr lang="nl-NL" sz="1000" dirty="0" smtClean="0"/>
              <a:t>1570</a:t>
            </a:r>
            <a:endParaRPr lang="nl-NL" sz="1000" dirty="0"/>
          </a:p>
        </p:txBody>
      </p:sp>
      <p:sp>
        <p:nvSpPr>
          <p:cNvPr id="32" name="Tekstvak 31"/>
          <p:cNvSpPr txBox="1"/>
          <p:nvPr/>
        </p:nvSpPr>
        <p:spPr>
          <a:xfrm>
            <a:off x="2663788" y="572923"/>
            <a:ext cx="504056" cy="246221"/>
          </a:xfrm>
          <a:prstGeom prst="rect">
            <a:avLst/>
          </a:prstGeom>
          <a:noFill/>
          <a:ln>
            <a:solidFill>
              <a:schemeClr val="tx1"/>
            </a:solidFill>
          </a:ln>
        </p:spPr>
        <p:txBody>
          <a:bodyPr wrap="square" rtlCol="0">
            <a:spAutoFit/>
          </a:bodyPr>
          <a:lstStyle/>
          <a:p>
            <a:r>
              <a:rPr lang="nl-NL" sz="1000" dirty="0" smtClean="0"/>
              <a:t>1580</a:t>
            </a:r>
            <a:endParaRPr lang="nl-NL" sz="1000" dirty="0"/>
          </a:p>
        </p:txBody>
      </p:sp>
      <p:sp>
        <p:nvSpPr>
          <p:cNvPr id="34" name="Tekstvak 33"/>
          <p:cNvSpPr txBox="1"/>
          <p:nvPr/>
        </p:nvSpPr>
        <p:spPr>
          <a:xfrm>
            <a:off x="3527884" y="562767"/>
            <a:ext cx="504056" cy="246221"/>
          </a:xfrm>
          <a:prstGeom prst="rect">
            <a:avLst/>
          </a:prstGeom>
          <a:noFill/>
          <a:ln>
            <a:solidFill>
              <a:schemeClr val="tx1"/>
            </a:solidFill>
          </a:ln>
        </p:spPr>
        <p:txBody>
          <a:bodyPr wrap="square" rtlCol="0">
            <a:spAutoFit/>
          </a:bodyPr>
          <a:lstStyle/>
          <a:p>
            <a:r>
              <a:rPr lang="nl-NL" sz="1000" dirty="0" smtClean="0"/>
              <a:t>1590</a:t>
            </a:r>
            <a:endParaRPr lang="nl-NL" sz="1000" dirty="0"/>
          </a:p>
        </p:txBody>
      </p:sp>
      <p:sp>
        <p:nvSpPr>
          <p:cNvPr id="36" name="Tekstvak 35"/>
          <p:cNvSpPr txBox="1"/>
          <p:nvPr/>
        </p:nvSpPr>
        <p:spPr>
          <a:xfrm>
            <a:off x="4382039" y="548680"/>
            <a:ext cx="504056" cy="246221"/>
          </a:xfrm>
          <a:prstGeom prst="rect">
            <a:avLst/>
          </a:prstGeom>
          <a:noFill/>
          <a:ln>
            <a:solidFill>
              <a:schemeClr val="tx1"/>
            </a:solidFill>
          </a:ln>
        </p:spPr>
        <p:txBody>
          <a:bodyPr wrap="square" rtlCol="0">
            <a:spAutoFit/>
          </a:bodyPr>
          <a:lstStyle/>
          <a:p>
            <a:r>
              <a:rPr lang="nl-NL" sz="1000" dirty="0" smtClean="0"/>
              <a:t>1600</a:t>
            </a:r>
            <a:endParaRPr lang="nl-NL" sz="1000" dirty="0"/>
          </a:p>
        </p:txBody>
      </p:sp>
      <p:sp>
        <p:nvSpPr>
          <p:cNvPr id="38" name="Tekstvak 37"/>
          <p:cNvSpPr txBox="1"/>
          <p:nvPr/>
        </p:nvSpPr>
        <p:spPr>
          <a:xfrm>
            <a:off x="5253679" y="548680"/>
            <a:ext cx="504056" cy="246221"/>
          </a:xfrm>
          <a:prstGeom prst="rect">
            <a:avLst/>
          </a:prstGeom>
          <a:noFill/>
          <a:ln>
            <a:solidFill>
              <a:schemeClr val="tx1"/>
            </a:solidFill>
          </a:ln>
        </p:spPr>
        <p:txBody>
          <a:bodyPr wrap="square" rtlCol="0">
            <a:spAutoFit/>
          </a:bodyPr>
          <a:lstStyle/>
          <a:p>
            <a:r>
              <a:rPr lang="nl-NL" sz="1000" dirty="0" smtClean="0"/>
              <a:t>1610</a:t>
            </a:r>
            <a:endParaRPr lang="nl-NL" sz="1000" dirty="0"/>
          </a:p>
        </p:txBody>
      </p:sp>
      <p:sp>
        <p:nvSpPr>
          <p:cNvPr id="40" name="Tekstvak 39"/>
          <p:cNvSpPr txBox="1"/>
          <p:nvPr/>
        </p:nvSpPr>
        <p:spPr>
          <a:xfrm>
            <a:off x="6120172" y="572924"/>
            <a:ext cx="504056" cy="246221"/>
          </a:xfrm>
          <a:prstGeom prst="rect">
            <a:avLst/>
          </a:prstGeom>
          <a:noFill/>
          <a:ln>
            <a:solidFill>
              <a:schemeClr val="tx1"/>
            </a:solidFill>
          </a:ln>
        </p:spPr>
        <p:txBody>
          <a:bodyPr wrap="square" rtlCol="0">
            <a:spAutoFit/>
          </a:bodyPr>
          <a:lstStyle/>
          <a:p>
            <a:r>
              <a:rPr lang="nl-NL" sz="1000" dirty="0" smtClean="0"/>
              <a:t>1620</a:t>
            </a:r>
            <a:endParaRPr lang="nl-NL" sz="1000" dirty="0"/>
          </a:p>
        </p:txBody>
      </p:sp>
      <p:sp>
        <p:nvSpPr>
          <p:cNvPr id="42" name="Tekstvak 41"/>
          <p:cNvSpPr txBox="1"/>
          <p:nvPr/>
        </p:nvSpPr>
        <p:spPr>
          <a:xfrm>
            <a:off x="6978853" y="548680"/>
            <a:ext cx="504056" cy="246221"/>
          </a:xfrm>
          <a:prstGeom prst="rect">
            <a:avLst/>
          </a:prstGeom>
          <a:noFill/>
          <a:ln>
            <a:solidFill>
              <a:schemeClr val="tx1"/>
            </a:solidFill>
          </a:ln>
        </p:spPr>
        <p:txBody>
          <a:bodyPr wrap="square" rtlCol="0">
            <a:spAutoFit/>
          </a:bodyPr>
          <a:lstStyle/>
          <a:p>
            <a:r>
              <a:rPr lang="nl-NL" sz="1000" dirty="0" smtClean="0"/>
              <a:t>1630</a:t>
            </a:r>
            <a:endParaRPr lang="nl-NL" sz="1000" dirty="0"/>
          </a:p>
        </p:txBody>
      </p:sp>
      <p:sp>
        <p:nvSpPr>
          <p:cNvPr id="44" name="Tekstvak 43"/>
          <p:cNvSpPr txBox="1"/>
          <p:nvPr/>
        </p:nvSpPr>
        <p:spPr>
          <a:xfrm>
            <a:off x="7841441" y="548680"/>
            <a:ext cx="504056" cy="246221"/>
          </a:xfrm>
          <a:prstGeom prst="rect">
            <a:avLst/>
          </a:prstGeom>
          <a:noFill/>
          <a:ln>
            <a:solidFill>
              <a:schemeClr val="tx1"/>
            </a:solidFill>
          </a:ln>
        </p:spPr>
        <p:txBody>
          <a:bodyPr wrap="square" rtlCol="0">
            <a:spAutoFit/>
          </a:bodyPr>
          <a:lstStyle/>
          <a:p>
            <a:r>
              <a:rPr lang="nl-NL" sz="1000" dirty="0" smtClean="0"/>
              <a:t>1640</a:t>
            </a:r>
            <a:endParaRPr lang="nl-NL" sz="1000" dirty="0"/>
          </a:p>
        </p:txBody>
      </p:sp>
      <p:sp>
        <p:nvSpPr>
          <p:cNvPr id="46" name="Tekstvak 45"/>
          <p:cNvSpPr txBox="1"/>
          <p:nvPr/>
        </p:nvSpPr>
        <p:spPr>
          <a:xfrm>
            <a:off x="8604448" y="548680"/>
            <a:ext cx="504056" cy="246221"/>
          </a:xfrm>
          <a:prstGeom prst="rect">
            <a:avLst/>
          </a:prstGeom>
          <a:noFill/>
          <a:ln>
            <a:solidFill>
              <a:schemeClr val="tx1"/>
            </a:solidFill>
          </a:ln>
        </p:spPr>
        <p:txBody>
          <a:bodyPr wrap="square" rtlCol="0">
            <a:spAutoFit/>
          </a:bodyPr>
          <a:lstStyle/>
          <a:p>
            <a:r>
              <a:rPr lang="nl-NL" sz="1000" dirty="0" smtClean="0"/>
              <a:t>1650</a:t>
            </a:r>
            <a:endParaRPr lang="nl-NL" sz="1000" dirty="0"/>
          </a:p>
        </p:txBody>
      </p:sp>
      <p:sp>
        <p:nvSpPr>
          <p:cNvPr id="55" name="Tekstvak 54"/>
          <p:cNvSpPr txBox="1"/>
          <p:nvPr/>
        </p:nvSpPr>
        <p:spPr>
          <a:xfrm>
            <a:off x="370655" y="5347667"/>
            <a:ext cx="3276364" cy="923330"/>
          </a:xfrm>
          <a:prstGeom prst="rect">
            <a:avLst/>
          </a:prstGeom>
          <a:noFill/>
          <a:ln w="38100">
            <a:solidFill>
              <a:srgbClr val="FF0000"/>
            </a:solidFill>
          </a:ln>
        </p:spPr>
        <p:txBody>
          <a:bodyPr wrap="square" rtlCol="0">
            <a:spAutoFit/>
          </a:bodyPr>
          <a:lstStyle/>
          <a:p>
            <a:r>
              <a:rPr lang="nl-NL" dirty="0" smtClean="0"/>
              <a:t>1555</a:t>
            </a:r>
          </a:p>
          <a:p>
            <a:r>
              <a:rPr lang="nl-NL" dirty="0" smtClean="0"/>
              <a:t>Filips II volgt zijn vader Karel V op als landsheer der Nederlanden</a:t>
            </a:r>
            <a:endParaRPr lang="nl-NL" dirty="0"/>
          </a:p>
        </p:txBody>
      </p:sp>
      <p:sp>
        <p:nvSpPr>
          <p:cNvPr id="56" name="Tekstvak 55"/>
          <p:cNvSpPr txBox="1"/>
          <p:nvPr/>
        </p:nvSpPr>
        <p:spPr>
          <a:xfrm>
            <a:off x="5940151" y="5013176"/>
            <a:ext cx="3070743" cy="1754326"/>
          </a:xfrm>
          <a:prstGeom prst="rect">
            <a:avLst/>
          </a:prstGeom>
          <a:noFill/>
        </p:spPr>
        <p:txBody>
          <a:bodyPr wrap="square" rtlCol="0">
            <a:spAutoFit/>
          </a:bodyPr>
          <a:lstStyle/>
          <a:p>
            <a:r>
              <a:rPr lang="nl-NL" dirty="0" smtClean="0"/>
              <a:t>Omdat de protestanten vervolgd worden, houden zij stiekem bijeenkomsten in de open lucht. Deze bijeenkomsten worden hagenpreken genoemd.</a:t>
            </a:r>
            <a:endParaRPr lang="nl-NL" dirty="0"/>
          </a:p>
        </p:txBody>
      </p:sp>
      <p:pic>
        <p:nvPicPr>
          <p:cNvPr id="58" name="Afbeelding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7883" y="2110828"/>
            <a:ext cx="3702997" cy="2902348"/>
          </a:xfrm>
          <a:prstGeom prst="rect">
            <a:avLst/>
          </a:prstGeom>
        </p:spPr>
      </p:pic>
      <p:pic>
        <p:nvPicPr>
          <p:cNvPr id="59" name="Afbeelding 5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3031" y="2060848"/>
            <a:ext cx="2608254" cy="2939369"/>
          </a:xfrm>
          <a:prstGeom prst="rect">
            <a:avLst/>
          </a:prstGeom>
        </p:spPr>
      </p:pic>
      <p:sp>
        <p:nvSpPr>
          <p:cNvPr id="61" name="Tekstvak 60"/>
          <p:cNvSpPr txBox="1"/>
          <p:nvPr/>
        </p:nvSpPr>
        <p:spPr>
          <a:xfrm>
            <a:off x="1357703" y="4221088"/>
            <a:ext cx="1810141" cy="923330"/>
          </a:xfrm>
          <a:prstGeom prst="rect">
            <a:avLst/>
          </a:prstGeom>
          <a:noFill/>
          <a:ln w="38100">
            <a:solidFill>
              <a:srgbClr val="FF0000"/>
            </a:solidFill>
          </a:ln>
        </p:spPr>
        <p:txBody>
          <a:bodyPr wrap="square" rtlCol="0">
            <a:spAutoFit/>
          </a:bodyPr>
          <a:lstStyle/>
          <a:p>
            <a:r>
              <a:rPr lang="nl-NL" dirty="0" smtClean="0"/>
              <a:t>1566</a:t>
            </a:r>
          </a:p>
          <a:p>
            <a:r>
              <a:rPr lang="nl-NL" dirty="0" smtClean="0"/>
              <a:t>Hagenpreken en Beeldenstorm</a:t>
            </a:r>
            <a:endParaRPr lang="nl-NL" dirty="0"/>
          </a:p>
        </p:txBody>
      </p:sp>
      <p:sp>
        <p:nvSpPr>
          <p:cNvPr id="47" name="Tekstvak 46"/>
          <p:cNvSpPr txBox="1"/>
          <p:nvPr/>
        </p:nvSpPr>
        <p:spPr>
          <a:xfrm>
            <a:off x="6012160" y="2420888"/>
            <a:ext cx="3070743" cy="1200329"/>
          </a:xfrm>
          <a:prstGeom prst="rect">
            <a:avLst/>
          </a:prstGeom>
          <a:noFill/>
        </p:spPr>
        <p:txBody>
          <a:bodyPr wrap="square" rtlCol="0">
            <a:spAutoFit/>
          </a:bodyPr>
          <a:lstStyle/>
          <a:p>
            <a:r>
              <a:rPr lang="nl-NL" dirty="0" smtClean="0"/>
              <a:t>Dan komen de protestanten in opstand. Zij vernielen de katholieke kerken. Dit is de Beeldenstorm.</a:t>
            </a:r>
            <a:endParaRPr lang="nl-NL" dirty="0"/>
          </a:p>
        </p:txBody>
      </p:sp>
      <p:pic>
        <p:nvPicPr>
          <p:cNvPr id="48" name="Afbeelding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1403" y="3789040"/>
            <a:ext cx="4373085" cy="2936670"/>
          </a:xfrm>
          <a:prstGeom prst="rect">
            <a:avLst/>
          </a:prstGeom>
        </p:spPr>
      </p:pic>
      <p:sp>
        <p:nvSpPr>
          <p:cNvPr id="49" name="Tekstvak 48"/>
          <p:cNvSpPr txBox="1"/>
          <p:nvPr/>
        </p:nvSpPr>
        <p:spPr>
          <a:xfrm>
            <a:off x="4002982" y="5151675"/>
            <a:ext cx="3070743" cy="1477328"/>
          </a:xfrm>
          <a:prstGeom prst="rect">
            <a:avLst/>
          </a:prstGeom>
          <a:noFill/>
        </p:spPr>
        <p:txBody>
          <a:bodyPr wrap="square" rtlCol="0">
            <a:spAutoFit/>
          </a:bodyPr>
          <a:lstStyle/>
          <a:p>
            <a:r>
              <a:rPr lang="nl-NL" dirty="0" smtClean="0"/>
              <a:t>Filips II is kwaad. Hij stuurt zijn beste generaal Alva naar de Nederlanden. Hij moet de opstandelingen nog strenger aanpakken.</a:t>
            </a:r>
            <a:endParaRPr lang="nl-NL" dirty="0"/>
          </a:p>
        </p:txBody>
      </p:sp>
    </p:spTree>
    <p:extLst>
      <p:ext uri="{BB962C8B-B14F-4D97-AF65-F5344CB8AC3E}">
        <p14:creationId xmlns:p14="http://schemas.microsoft.com/office/powerpoint/2010/main" val="124456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strips(downLeft)">
                                      <p:cBhvr>
                                        <p:cTn id="7" dur="500"/>
                                        <p:tgtEl>
                                          <p:spTgt spid="60"/>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Effect transition="in" filter="strips(downRight)">
                                      <p:cBhvr>
                                        <p:cTn id="11" dur="500"/>
                                        <p:tgtEl>
                                          <p:spTgt spid="61"/>
                                        </p:tgtEl>
                                      </p:cBhvr>
                                    </p:animEffec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500" fill="hold"/>
                                        <p:tgtEl>
                                          <p:spTgt spid="58"/>
                                        </p:tgtEl>
                                        <p:attrNameLst>
                                          <p:attrName>ppt_x</p:attrName>
                                        </p:attrNameLst>
                                      </p:cBhvr>
                                      <p:tavLst>
                                        <p:tav tm="0">
                                          <p:val>
                                            <p:strVal val="1+#ppt_w/2"/>
                                          </p:val>
                                        </p:tav>
                                        <p:tav tm="100000">
                                          <p:val>
                                            <p:strVal val="#ppt_x"/>
                                          </p:val>
                                        </p:tav>
                                      </p:tavLst>
                                    </p:anim>
                                    <p:anim calcmode="lin" valueType="num">
                                      <p:cBhvr additive="base">
                                        <p:cTn id="16" dur="500" fill="hold"/>
                                        <p:tgtEl>
                                          <p:spTgt spid="58"/>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500"/>
                                        <p:tgtEl>
                                          <p:spTgt spid="5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48"/>
                                        </p:tgtEl>
                                        <p:attrNameLst>
                                          <p:attrName>style.visibility</p:attrName>
                                        </p:attrNameLst>
                                      </p:cBhvr>
                                      <p:to>
                                        <p:strVal val="visible"/>
                                      </p:to>
                                    </p:set>
                                    <p:anim calcmode="lin" valueType="num">
                                      <p:cBhvr additive="base">
                                        <p:cTn id="25" dur="500" fill="hold"/>
                                        <p:tgtEl>
                                          <p:spTgt spid="48"/>
                                        </p:tgtEl>
                                        <p:attrNameLst>
                                          <p:attrName>ppt_x</p:attrName>
                                        </p:attrNameLst>
                                      </p:cBhvr>
                                      <p:tavLst>
                                        <p:tav tm="0">
                                          <p:val>
                                            <p:strVal val="1+#ppt_w/2"/>
                                          </p:val>
                                        </p:tav>
                                        <p:tav tm="100000">
                                          <p:val>
                                            <p:strVal val="#ppt_x"/>
                                          </p:val>
                                        </p:tav>
                                      </p:tavLst>
                                    </p:anim>
                                    <p:anim calcmode="lin" valueType="num">
                                      <p:cBhvr additive="base">
                                        <p:cTn id="26" dur="500" fill="hold"/>
                                        <p:tgtEl>
                                          <p:spTgt spid="48"/>
                                        </p:tgtEl>
                                        <p:attrNameLst>
                                          <p:attrName>ppt_y</p:attrName>
                                        </p:attrNameLst>
                                      </p:cBhvr>
                                      <p:tavLst>
                                        <p:tav tm="0">
                                          <p:val>
                                            <p:strVal val="#ppt_y"/>
                                          </p:val>
                                        </p:tav>
                                        <p:tav tm="100000">
                                          <p:val>
                                            <p:strVal val="#ppt_y"/>
                                          </p:val>
                                        </p:tav>
                                      </p:tavLst>
                                    </p:anim>
                                  </p:childTnLst>
                                </p:cTn>
                              </p:par>
                              <p:par>
                                <p:cTn id="27" presetID="10" presetClass="exit" presetSubtype="0" fill="hold" grpId="1" nodeType="withEffect">
                                  <p:stCondLst>
                                    <p:cond delay="0"/>
                                  </p:stCondLst>
                                  <p:childTnLst>
                                    <p:animEffect transition="out" filter="fade">
                                      <p:cBhvr>
                                        <p:cTn id="28" dur="500"/>
                                        <p:tgtEl>
                                          <p:spTgt spid="56"/>
                                        </p:tgtEl>
                                      </p:cBhvr>
                                    </p:animEffect>
                                    <p:set>
                                      <p:cBhvr>
                                        <p:cTn id="29" dur="1" fill="hold">
                                          <p:stCondLst>
                                            <p:cond delay="499"/>
                                          </p:stCondLst>
                                        </p:cTn>
                                        <p:tgtEl>
                                          <p:spTgt spid="56"/>
                                        </p:tgtEl>
                                        <p:attrNameLst>
                                          <p:attrName>style.visibility</p:attrName>
                                        </p:attrNameLst>
                                      </p:cBhvr>
                                      <p:to>
                                        <p:strVal val="hidden"/>
                                      </p:to>
                                    </p:set>
                                  </p:childTnLst>
                                </p:cTn>
                              </p:par>
                              <p:par>
                                <p:cTn id="30" presetID="9" presetClass="exit" presetSubtype="0" fill="hold" nodeType="withEffect">
                                  <p:stCondLst>
                                    <p:cond delay="0"/>
                                  </p:stCondLst>
                                  <p:childTnLst>
                                    <p:animEffect transition="out" filter="dissolve">
                                      <p:cBhvr>
                                        <p:cTn id="31" dur="1000"/>
                                        <p:tgtEl>
                                          <p:spTgt spid="58"/>
                                        </p:tgtEl>
                                      </p:cBhvr>
                                    </p:animEffect>
                                    <p:set>
                                      <p:cBhvr>
                                        <p:cTn id="32" dur="1" fill="hold">
                                          <p:stCondLst>
                                            <p:cond delay="999"/>
                                          </p:stCondLst>
                                        </p:cTn>
                                        <p:tgtEl>
                                          <p:spTgt spid="58"/>
                                        </p:tgtEl>
                                        <p:attrNameLst>
                                          <p:attrName>style.visibility</p:attrName>
                                        </p:attrNameLst>
                                      </p:cBhvr>
                                      <p:to>
                                        <p:strVal val="hidden"/>
                                      </p:to>
                                    </p:set>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fade">
                                      <p:cBhvr>
                                        <p:cTn id="36" dur="500"/>
                                        <p:tgtEl>
                                          <p:spTgt spid="47"/>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500" fill="hold"/>
                                        <p:tgtEl>
                                          <p:spTgt spid="59"/>
                                        </p:tgtEl>
                                        <p:attrNameLst>
                                          <p:attrName>ppt_x</p:attrName>
                                        </p:attrNameLst>
                                      </p:cBhvr>
                                      <p:tavLst>
                                        <p:tav tm="0">
                                          <p:val>
                                            <p:strVal val="1+#ppt_w/2"/>
                                          </p:val>
                                        </p:tav>
                                        <p:tav tm="100000">
                                          <p:val>
                                            <p:strVal val="#ppt_x"/>
                                          </p:val>
                                        </p:tav>
                                      </p:tavLst>
                                    </p:anim>
                                    <p:anim calcmode="lin" valueType="num">
                                      <p:cBhvr additive="base">
                                        <p:cTn id="42" dur="500" fill="hold"/>
                                        <p:tgtEl>
                                          <p:spTgt spid="59"/>
                                        </p:tgtEl>
                                        <p:attrNameLst>
                                          <p:attrName>ppt_y</p:attrName>
                                        </p:attrNameLst>
                                      </p:cBhvr>
                                      <p:tavLst>
                                        <p:tav tm="0">
                                          <p:val>
                                            <p:strVal val="#ppt_y"/>
                                          </p:val>
                                        </p:tav>
                                        <p:tav tm="100000">
                                          <p:val>
                                            <p:strVal val="#ppt_y"/>
                                          </p:val>
                                        </p:tav>
                                      </p:tavLst>
                                    </p:anim>
                                  </p:childTnLst>
                                </p:cTn>
                              </p:par>
                            </p:childTnLst>
                          </p:cTn>
                        </p:par>
                        <p:par>
                          <p:cTn id="43" fill="hold">
                            <p:stCondLst>
                              <p:cond delay="500"/>
                            </p:stCondLst>
                            <p:childTnLst>
                              <p:par>
                                <p:cTn id="44" presetID="9" presetClass="exit" presetSubtype="0" fill="hold" nodeType="afterEffect">
                                  <p:stCondLst>
                                    <p:cond delay="0"/>
                                  </p:stCondLst>
                                  <p:childTnLst>
                                    <p:animEffect transition="out" filter="dissolve">
                                      <p:cBhvr>
                                        <p:cTn id="45" dur="1000"/>
                                        <p:tgtEl>
                                          <p:spTgt spid="48"/>
                                        </p:tgtEl>
                                      </p:cBhvr>
                                    </p:animEffect>
                                    <p:set>
                                      <p:cBhvr>
                                        <p:cTn id="46" dur="1" fill="hold">
                                          <p:stCondLst>
                                            <p:cond delay="999"/>
                                          </p:stCondLst>
                                        </p:cTn>
                                        <p:tgtEl>
                                          <p:spTgt spid="48"/>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47"/>
                                        </p:tgtEl>
                                      </p:cBhvr>
                                    </p:animEffect>
                                    <p:set>
                                      <p:cBhvr>
                                        <p:cTn id="49" dur="1" fill="hold">
                                          <p:stCondLst>
                                            <p:cond delay="499"/>
                                          </p:stCondLst>
                                        </p:cTn>
                                        <p:tgtEl>
                                          <p:spTgt spid="47"/>
                                        </p:tgtEl>
                                        <p:attrNameLst>
                                          <p:attrName>style.visibility</p:attrName>
                                        </p:attrNameLst>
                                      </p:cBhvr>
                                      <p:to>
                                        <p:strVal val="hidden"/>
                                      </p:to>
                                    </p:set>
                                  </p:childTnLst>
                                </p:cTn>
                              </p:par>
                            </p:childTnLst>
                          </p:cTn>
                        </p:par>
                        <p:par>
                          <p:cTn id="50" fill="hold">
                            <p:stCondLst>
                              <p:cond delay="1500"/>
                            </p:stCondLst>
                            <p:childTnLst>
                              <p:par>
                                <p:cTn id="51" presetID="10" presetClass="entr" presetSubtype="0" fill="hold" grpId="0" nodeType="after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fade">
                                      <p:cBhvr>
                                        <p:cTn id="53" dur="500"/>
                                        <p:tgtEl>
                                          <p:spTgt spid="4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nodeType="clickEffect">
                                  <p:stCondLst>
                                    <p:cond delay="0"/>
                                  </p:stCondLst>
                                  <p:childTnLst>
                                    <p:animEffect transition="out" filter="fade">
                                      <p:cBhvr>
                                        <p:cTn id="57" dur="500"/>
                                        <p:tgtEl>
                                          <p:spTgt spid="59"/>
                                        </p:tgtEl>
                                      </p:cBhvr>
                                    </p:animEffect>
                                    <p:set>
                                      <p:cBhvr>
                                        <p:cTn id="58" dur="1" fill="hold">
                                          <p:stCondLst>
                                            <p:cond delay="499"/>
                                          </p:stCondLst>
                                        </p:cTn>
                                        <p:tgtEl>
                                          <p:spTgt spid="59"/>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500"/>
                                        <p:tgtEl>
                                          <p:spTgt spid="49"/>
                                        </p:tgtEl>
                                      </p:cBhvr>
                                    </p:animEffect>
                                    <p:set>
                                      <p:cBhvr>
                                        <p:cTn id="61"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6" grpId="1"/>
      <p:bldP spid="61" grpId="0" animBg="1"/>
      <p:bldP spid="47" grpId="0"/>
      <p:bldP spid="47" grpId="1"/>
      <p:bldP spid="49" grpId="0"/>
      <p:bldP spid="49"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000" b="-1000"/>
          </a:stretch>
        </a:blipFill>
        <a:effectLst/>
      </p:bgPr>
    </p:bg>
    <p:spTree>
      <p:nvGrpSpPr>
        <p:cNvPr id="1" name=""/>
        <p:cNvGrpSpPr/>
        <p:nvPr/>
      </p:nvGrpSpPr>
      <p:grpSpPr>
        <a:xfrm>
          <a:off x="0" y="0"/>
          <a:ext cx="0" cy="0"/>
          <a:chOff x="0" y="0"/>
          <a:chExt cx="0" cy="0"/>
        </a:xfrm>
      </p:grpSpPr>
      <p:cxnSp>
        <p:nvCxnSpPr>
          <p:cNvPr id="50" name="Rechte verbindingslijn 49"/>
          <p:cNvCxnSpPr/>
          <p:nvPr/>
        </p:nvCxnSpPr>
        <p:spPr>
          <a:xfrm>
            <a:off x="2858748" y="1340768"/>
            <a:ext cx="0" cy="1872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p:cNvCxnSpPr/>
          <p:nvPr/>
        </p:nvCxnSpPr>
        <p:spPr>
          <a:xfrm>
            <a:off x="1742624" y="1268760"/>
            <a:ext cx="0" cy="29523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Rechte verbindingslijn 53"/>
          <p:cNvCxnSpPr>
            <a:stCxn id="4" idx="0"/>
          </p:cNvCxnSpPr>
          <p:nvPr/>
        </p:nvCxnSpPr>
        <p:spPr>
          <a:xfrm>
            <a:off x="755576" y="1268760"/>
            <a:ext cx="0" cy="40789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flipV="1">
            <a:off x="323528"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V="1">
            <a:off x="1166950"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flipV="1">
            <a:off x="2046305"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flipV="1">
            <a:off x="2915816"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a:endCxn id="34" idx="2"/>
          </p:cNvCxnSpPr>
          <p:nvPr/>
        </p:nvCxnSpPr>
        <p:spPr>
          <a:xfrm flipV="1">
            <a:off x="3779912" y="808988"/>
            <a:ext cx="0" cy="963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a:endCxn id="36" idx="2"/>
          </p:cNvCxnSpPr>
          <p:nvPr/>
        </p:nvCxnSpPr>
        <p:spPr>
          <a:xfrm flipV="1">
            <a:off x="463406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endCxn id="38" idx="2"/>
          </p:cNvCxnSpPr>
          <p:nvPr/>
        </p:nvCxnSpPr>
        <p:spPr>
          <a:xfrm flipV="1">
            <a:off x="550570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flipV="1">
            <a:off x="6372200"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a:endCxn id="42" idx="2"/>
          </p:cNvCxnSpPr>
          <p:nvPr/>
        </p:nvCxnSpPr>
        <p:spPr>
          <a:xfrm flipV="1">
            <a:off x="7230881"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p:cNvCxnSpPr>
            <a:endCxn id="44" idx="2"/>
          </p:cNvCxnSpPr>
          <p:nvPr/>
        </p:nvCxnSpPr>
        <p:spPr>
          <a:xfrm flipV="1">
            <a:off x="8093469"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chte verbindingslijn 44"/>
          <p:cNvCxnSpPr/>
          <p:nvPr/>
        </p:nvCxnSpPr>
        <p:spPr>
          <a:xfrm flipV="1">
            <a:off x="8964488" y="808988"/>
            <a:ext cx="0" cy="10358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hthoek 3"/>
          <p:cNvSpPr/>
          <p:nvPr/>
        </p:nvSpPr>
        <p:spPr>
          <a:xfrm>
            <a:off x="323528"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117085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725306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8100392"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0810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72200"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3779912"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644008"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2051720"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291581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kstvak 25"/>
          <p:cNvSpPr txBox="1"/>
          <p:nvPr/>
        </p:nvSpPr>
        <p:spPr>
          <a:xfrm>
            <a:off x="107504" y="590491"/>
            <a:ext cx="504056" cy="246221"/>
          </a:xfrm>
          <a:prstGeom prst="rect">
            <a:avLst/>
          </a:prstGeom>
          <a:noFill/>
          <a:ln>
            <a:solidFill>
              <a:schemeClr val="tx1"/>
            </a:solidFill>
          </a:ln>
        </p:spPr>
        <p:txBody>
          <a:bodyPr wrap="square" rtlCol="0">
            <a:spAutoFit/>
          </a:bodyPr>
          <a:lstStyle/>
          <a:p>
            <a:r>
              <a:rPr lang="nl-NL" sz="1000" dirty="0" smtClean="0"/>
              <a:t>1550</a:t>
            </a:r>
            <a:endParaRPr lang="nl-NL" sz="1000" dirty="0"/>
          </a:p>
        </p:txBody>
      </p:sp>
      <p:sp>
        <p:nvSpPr>
          <p:cNvPr id="28" name="Tekstvak 27"/>
          <p:cNvSpPr txBox="1"/>
          <p:nvPr/>
        </p:nvSpPr>
        <p:spPr>
          <a:xfrm>
            <a:off x="971600" y="590491"/>
            <a:ext cx="504056" cy="246221"/>
          </a:xfrm>
          <a:prstGeom prst="rect">
            <a:avLst/>
          </a:prstGeom>
          <a:noFill/>
          <a:ln>
            <a:solidFill>
              <a:schemeClr val="tx1"/>
            </a:solidFill>
          </a:ln>
        </p:spPr>
        <p:txBody>
          <a:bodyPr wrap="square" rtlCol="0">
            <a:spAutoFit/>
          </a:bodyPr>
          <a:lstStyle/>
          <a:p>
            <a:r>
              <a:rPr lang="nl-NL" sz="1000" dirty="0" smtClean="0"/>
              <a:t>1560</a:t>
            </a:r>
            <a:endParaRPr lang="nl-NL" sz="1000" dirty="0"/>
          </a:p>
        </p:txBody>
      </p:sp>
      <p:sp>
        <p:nvSpPr>
          <p:cNvPr id="30" name="Tekstvak 29"/>
          <p:cNvSpPr txBox="1"/>
          <p:nvPr/>
        </p:nvSpPr>
        <p:spPr>
          <a:xfrm>
            <a:off x="1799692" y="590491"/>
            <a:ext cx="504056" cy="246221"/>
          </a:xfrm>
          <a:prstGeom prst="rect">
            <a:avLst/>
          </a:prstGeom>
          <a:noFill/>
          <a:ln>
            <a:solidFill>
              <a:schemeClr val="tx1"/>
            </a:solidFill>
          </a:ln>
        </p:spPr>
        <p:txBody>
          <a:bodyPr wrap="square" rtlCol="0">
            <a:spAutoFit/>
          </a:bodyPr>
          <a:lstStyle/>
          <a:p>
            <a:r>
              <a:rPr lang="nl-NL" sz="1000" dirty="0" smtClean="0"/>
              <a:t>1570</a:t>
            </a:r>
            <a:endParaRPr lang="nl-NL" sz="1000" dirty="0"/>
          </a:p>
        </p:txBody>
      </p:sp>
      <p:sp>
        <p:nvSpPr>
          <p:cNvPr id="32" name="Tekstvak 31"/>
          <p:cNvSpPr txBox="1"/>
          <p:nvPr/>
        </p:nvSpPr>
        <p:spPr>
          <a:xfrm>
            <a:off x="2663788" y="572923"/>
            <a:ext cx="504056" cy="246221"/>
          </a:xfrm>
          <a:prstGeom prst="rect">
            <a:avLst/>
          </a:prstGeom>
          <a:noFill/>
          <a:ln>
            <a:solidFill>
              <a:schemeClr val="tx1"/>
            </a:solidFill>
          </a:ln>
        </p:spPr>
        <p:txBody>
          <a:bodyPr wrap="square" rtlCol="0">
            <a:spAutoFit/>
          </a:bodyPr>
          <a:lstStyle/>
          <a:p>
            <a:r>
              <a:rPr lang="nl-NL" sz="1000" dirty="0" smtClean="0"/>
              <a:t>1580</a:t>
            </a:r>
            <a:endParaRPr lang="nl-NL" sz="1000" dirty="0"/>
          </a:p>
        </p:txBody>
      </p:sp>
      <p:sp>
        <p:nvSpPr>
          <p:cNvPr id="34" name="Tekstvak 33"/>
          <p:cNvSpPr txBox="1"/>
          <p:nvPr/>
        </p:nvSpPr>
        <p:spPr>
          <a:xfrm>
            <a:off x="3527884" y="562767"/>
            <a:ext cx="504056" cy="246221"/>
          </a:xfrm>
          <a:prstGeom prst="rect">
            <a:avLst/>
          </a:prstGeom>
          <a:noFill/>
          <a:ln>
            <a:solidFill>
              <a:schemeClr val="tx1"/>
            </a:solidFill>
          </a:ln>
        </p:spPr>
        <p:txBody>
          <a:bodyPr wrap="square" rtlCol="0">
            <a:spAutoFit/>
          </a:bodyPr>
          <a:lstStyle/>
          <a:p>
            <a:r>
              <a:rPr lang="nl-NL" sz="1000" dirty="0" smtClean="0"/>
              <a:t>1590</a:t>
            </a:r>
            <a:endParaRPr lang="nl-NL" sz="1000" dirty="0"/>
          </a:p>
        </p:txBody>
      </p:sp>
      <p:sp>
        <p:nvSpPr>
          <p:cNvPr id="36" name="Tekstvak 35"/>
          <p:cNvSpPr txBox="1"/>
          <p:nvPr/>
        </p:nvSpPr>
        <p:spPr>
          <a:xfrm>
            <a:off x="4382039" y="548680"/>
            <a:ext cx="504056" cy="246221"/>
          </a:xfrm>
          <a:prstGeom prst="rect">
            <a:avLst/>
          </a:prstGeom>
          <a:noFill/>
          <a:ln>
            <a:solidFill>
              <a:schemeClr val="tx1"/>
            </a:solidFill>
          </a:ln>
        </p:spPr>
        <p:txBody>
          <a:bodyPr wrap="square" rtlCol="0">
            <a:spAutoFit/>
          </a:bodyPr>
          <a:lstStyle/>
          <a:p>
            <a:r>
              <a:rPr lang="nl-NL" sz="1000" dirty="0" smtClean="0"/>
              <a:t>1600</a:t>
            </a:r>
            <a:endParaRPr lang="nl-NL" sz="1000" dirty="0"/>
          </a:p>
        </p:txBody>
      </p:sp>
      <p:sp>
        <p:nvSpPr>
          <p:cNvPr id="38" name="Tekstvak 37"/>
          <p:cNvSpPr txBox="1"/>
          <p:nvPr/>
        </p:nvSpPr>
        <p:spPr>
          <a:xfrm>
            <a:off x="5253679" y="548680"/>
            <a:ext cx="504056" cy="246221"/>
          </a:xfrm>
          <a:prstGeom prst="rect">
            <a:avLst/>
          </a:prstGeom>
          <a:noFill/>
          <a:ln>
            <a:solidFill>
              <a:schemeClr val="tx1"/>
            </a:solidFill>
          </a:ln>
        </p:spPr>
        <p:txBody>
          <a:bodyPr wrap="square" rtlCol="0">
            <a:spAutoFit/>
          </a:bodyPr>
          <a:lstStyle/>
          <a:p>
            <a:r>
              <a:rPr lang="nl-NL" sz="1000" dirty="0" smtClean="0"/>
              <a:t>1610</a:t>
            </a:r>
            <a:endParaRPr lang="nl-NL" sz="1000" dirty="0"/>
          </a:p>
        </p:txBody>
      </p:sp>
      <p:sp>
        <p:nvSpPr>
          <p:cNvPr id="40" name="Tekstvak 39"/>
          <p:cNvSpPr txBox="1"/>
          <p:nvPr/>
        </p:nvSpPr>
        <p:spPr>
          <a:xfrm>
            <a:off x="6120172" y="572924"/>
            <a:ext cx="504056" cy="246221"/>
          </a:xfrm>
          <a:prstGeom prst="rect">
            <a:avLst/>
          </a:prstGeom>
          <a:noFill/>
          <a:ln>
            <a:solidFill>
              <a:schemeClr val="tx1"/>
            </a:solidFill>
          </a:ln>
        </p:spPr>
        <p:txBody>
          <a:bodyPr wrap="square" rtlCol="0">
            <a:spAutoFit/>
          </a:bodyPr>
          <a:lstStyle/>
          <a:p>
            <a:r>
              <a:rPr lang="nl-NL" sz="1000" dirty="0" smtClean="0"/>
              <a:t>1620</a:t>
            </a:r>
            <a:endParaRPr lang="nl-NL" sz="1000" dirty="0"/>
          </a:p>
        </p:txBody>
      </p:sp>
      <p:sp>
        <p:nvSpPr>
          <p:cNvPr id="42" name="Tekstvak 41"/>
          <p:cNvSpPr txBox="1"/>
          <p:nvPr/>
        </p:nvSpPr>
        <p:spPr>
          <a:xfrm>
            <a:off x="6978853" y="548680"/>
            <a:ext cx="504056" cy="246221"/>
          </a:xfrm>
          <a:prstGeom prst="rect">
            <a:avLst/>
          </a:prstGeom>
          <a:noFill/>
          <a:ln>
            <a:solidFill>
              <a:schemeClr val="tx1"/>
            </a:solidFill>
          </a:ln>
        </p:spPr>
        <p:txBody>
          <a:bodyPr wrap="square" rtlCol="0">
            <a:spAutoFit/>
          </a:bodyPr>
          <a:lstStyle/>
          <a:p>
            <a:r>
              <a:rPr lang="nl-NL" sz="1000" dirty="0" smtClean="0"/>
              <a:t>1630</a:t>
            </a:r>
            <a:endParaRPr lang="nl-NL" sz="1000" dirty="0"/>
          </a:p>
        </p:txBody>
      </p:sp>
      <p:sp>
        <p:nvSpPr>
          <p:cNvPr id="44" name="Tekstvak 43"/>
          <p:cNvSpPr txBox="1"/>
          <p:nvPr/>
        </p:nvSpPr>
        <p:spPr>
          <a:xfrm>
            <a:off x="7841441" y="548680"/>
            <a:ext cx="504056" cy="246221"/>
          </a:xfrm>
          <a:prstGeom prst="rect">
            <a:avLst/>
          </a:prstGeom>
          <a:noFill/>
          <a:ln>
            <a:solidFill>
              <a:schemeClr val="tx1"/>
            </a:solidFill>
          </a:ln>
        </p:spPr>
        <p:txBody>
          <a:bodyPr wrap="square" rtlCol="0">
            <a:spAutoFit/>
          </a:bodyPr>
          <a:lstStyle/>
          <a:p>
            <a:r>
              <a:rPr lang="nl-NL" sz="1000" dirty="0" smtClean="0"/>
              <a:t>1640</a:t>
            </a:r>
            <a:endParaRPr lang="nl-NL" sz="1000" dirty="0"/>
          </a:p>
        </p:txBody>
      </p:sp>
      <p:sp>
        <p:nvSpPr>
          <p:cNvPr id="46" name="Tekstvak 45"/>
          <p:cNvSpPr txBox="1"/>
          <p:nvPr/>
        </p:nvSpPr>
        <p:spPr>
          <a:xfrm>
            <a:off x="8604448" y="548680"/>
            <a:ext cx="504056" cy="246221"/>
          </a:xfrm>
          <a:prstGeom prst="rect">
            <a:avLst/>
          </a:prstGeom>
          <a:noFill/>
          <a:ln>
            <a:solidFill>
              <a:schemeClr val="tx1"/>
            </a:solidFill>
          </a:ln>
        </p:spPr>
        <p:txBody>
          <a:bodyPr wrap="square" rtlCol="0">
            <a:spAutoFit/>
          </a:bodyPr>
          <a:lstStyle/>
          <a:p>
            <a:r>
              <a:rPr lang="nl-NL" sz="1000" dirty="0" smtClean="0"/>
              <a:t>1650</a:t>
            </a:r>
            <a:endParaRPr lang="nl-NL" sz="1000" dirty="0"/>
          </a:p>
        </p:txBody>
      </p:sp>
      <p:sp>
        <p:nvSpPr>
          <p:cNvPr id="55" name="Tekstvak 54"/>
          <p:cNvSpPr txBox="1"/>
          <p:nvPr/>
        </p:nvSpPr>
        <p:spPr>
          <a:xfrm>
            <a:off x="370655" y="5347667"/>
            <a:ext cx="3276364" cy="923330"/>
          </a:xfrm>
          <a:prstGeom prst="rect">
            <a:avLst/>
          </a:prstGeom>
          <a:noFill/>
          <a:ln w="38100">
            <a:solidFill>
              <a:srgbClr val="FF0000"/>
            </a:solidFill>
          </a:ln>
        </p:spPr>
        <p:txBody>
          <a:bodyPr wrap="square" rtlCol="0">
            <a:spAutoFit/>
          </a:bodyPr>
          <a:lstStyle/>
          <a:p>
            <a:r>
              <a:rPr lang="nl-NL" dirty="0"/>
              <a:t>1555</a:t>
            </a:r>
          </a:p>
          <a:p>
            <a:r>
              <a:rPr lang="nl-NL" dirty="0"/>
              <a:t>Filips II wordt Landsheer der Nederlanden</a:t>
            </a:r>
          </a:p>
        </p:txBody>
      </p:sp>
      <p:sp>
        <p:nvSpPr>
          <p:cNvPr id="56" name="Tekstvak 55"/>
          <p:cNvSpPr txBox="1"/>
          <p:nvPr/>
        </p:nvSpPr>
        <p:spPr>
          <a:xfrm>
            <a:off x="4644009" y="5192032"/>
            <a:ext cx="4366886" cy="1477328"/>
          </a:xfrm>
          <a:prstGeom prst="rect">
            <a:avLst/>
          </a:prstGeom>
          <a:noFill/>
        </p:spPr>
        <p:txBody>
          <a:bodyPr wrap="square" rtlCol="0">
            <a:spAutoFit/>
          </a:bodyPr>
          <a:lstStyle/>
          <a:p>
            <a:r>
              <a:rPr lang="nl-NL" dirty="0" smtClean="0"/>
              <a:t>De noordelijke gewesten willen doorgaan met de strijd tegen Filips II. Zij beloven elkaar in de strijd te steunen bij de Unie van Utrecht. De opstand gaat verder en Willem van Oranje is de leider van de Opstand.</a:t>
            </a:r>
            <a:endParaRPr lang="nl-NL" dirty="0"/>
          </a:p>
        </p:txBody>
      </p:sp>
      <p:pic>
        <p:nvPicPr>
          <p:cNvPr id="58" name="Afbeelding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355" y="2147067"/>
            <a:ext cx="3922154" cy="2997351"/>
          </a:xfrm>
          <a:prstGeom prst="rect">
            <a:avLst/>
          </a:prstGeom>
        </p:spPr>
      </p:pic>
      <p:pic>
        <p:nvPicPr>
          <p:cNvPr id="59" name="Afbeelding 5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2228400"/>
            <a:ext cx="3744416" cy="2808311"/>
          </a:xfrm>
          <a:prstGeom prst="rect">
            <a:avLst/>
          </a:prstGeom>
        </p:spPr>
      </p:pic>
      <p:sp>
        <p:nvSpPr>
          <p:cNvPr id="61" name="Tekstvak 60"/>
          <p:cNvSpPr txBox="1"/>
          <p:nvPr/>
        </p:nvSpPr>
        <p:spPr>
          <a:xfrm>
            <a:off x="899592" y="4221088"/>
            <a:ext cx="1810141" cy="923330"/>
          </a:xfrm>
          <a:prstGeom prst="rect">
            <a:avLst/>
          </a:prstGeom>
          <a:noFill/>
          <a:ln w="38100">
            <a:solidFill>
              <a:srgbClr val="FF0000"/>
            </a:solidFill>
          </a:ln>
        </p:spPr>
        <p:txBody>
          <a:bodyPr wrap="square" rtlCol="0">
            <a:spAutoFit/>
          </a:bodyPr>
          <a:lstStyle/>
          <a:p>
            <a:r>
              <a:rPr lang="nl-NL" dirty="0" smtClean="0"/>
              <a:t>1566</a:t>
            </a:r>
          </a:p>
          <a:p>
            <a:r>
              <a:rPr lang="nl-NL" dirty="0" smtClean="0"/>
              <a:t>Hagenpreken en Beeldenstorm</a:t>
            </a:r>
            <a:endParaRPr lang="nl-NL" dirty="0"/>
          </a:p>
        </p:txBody>
      </p:sp>
      <p:sp>
        <p:nvSpPr>
          <p:cNvPr id="51" name="Tekstvak 50"/>
          <p:cNvSpPr txBox="1"/>
          <p:nvPr/>
        </p:nvSpPr>
        <p:spPr>
          <a:xfrm>
            <a:off x="1979712" y="3238835"/>
            <a:ext cx="1810141" cy="646331"/>
          </a:xfrm>
          <a:prstGeom prst="rect">
            <a:avLst/>
          </a:prstGeom>
          <a:noFill/>
          <a:ln w="38100">
            <a:solidFill>
              <a:srgbClr val="FF0000"/>
            </a:solidFill>
          </a:ln>
        </p:spPr>
        <p:txBody>
          <a:bodyPr wrap="square" rtlCol="0">
            <a:spAutoFit/>
          </a:bodyPr>
          <a:lstStyle/>
          <a:p>
            <a:r>
              <a:rPr lang="nl-NL" dirty="0" smtClean="0"/>
              <a:t>1579</a:t>
            </a:r>
          </a:p>
          <a:p>
            <a:r>
              <a:rPr lang="nl-NL" dirty="0" smtClean="0"/>
              <a:t>Unie van Utrecht</a:t>
            </a:r>
            <a:endParaRPr lang="nl-NL" dirty="0"/>
          </a:p>
        </p:txBody>
      </p:sp>
    </p:spTree>
    <p:extLst>
      <p:ext uri="{BB962C8B-B14F-4D97-AF65-F5344CB8AC3E}">
        <p14:creationId xmlns:p14="http://schemas.microsoft.com/office/powerpoint/2010/main" val="11304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strips(downLeft)">
                                      <p:cBhvr>
                                        <p:cTn id="7" dur="500"/>
                                        <p:tgtEl>
                                          <p:spTgt spid="50"/>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strips(downRight)">
                                      <p:cBhvr>
                                        <p:cTn id="11" dur="500"/>
                                        <p:tgtEl>
                                          <p:spTgt spid="51"/>
                                        </p:tgtEl>
                                      </p:cBhvr>
                                    </p:animEffec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500" fill="hold"/>
                                        <p:tgtEl>
                                          <p:spTgt spid="58"/>
                                        </p:tgtEl>
                                        <p:attrNameLst>
                                          <p:attrName>ppt_x</p:attrName>
                                        </p:attrNameLst>
                                      </p:cBhvr>
                                      <p:tavLst>
                                        <p:tav tm="0">
                                          <p:val>
                                            <p:strVal val="1+#ppt_w/2"/>
                                          </p:val>
                                        </p:tav>
                                        <p:tav tm="100000">
                                          <p:val>
                                            <p:strVal val="#ppt_x"/>
                                          </p:val>
                                        </p:tav>
                                      </p:tavLst>
                                    </p:anim>
                                    <p:anim calcmode="lin" valueType="num">
                                      <p:cBhvr additive="base">
                                        <p:cTn id="16" dur="500" fill="hold"/>
                                        <p:tgtEl>
                                          <p:spTgt spid="58"/>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500"/>
                                        <p:tgtEl>
                                          <p:spTgt spid="5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additive="base">
                                        <p:cTn id="25" dur="500" fill="hold"/>
                                        <p:tgtEl>
                                          <p:spTgt spid="59"/>
                                        </p:tgtEl>
                                        <p:attrNameLst>
                                          <p:attrName>ppt_x</p:attrName>
                                        </p:attrNameLst>
                                      </p:cBhvr>
                                      <p:tavLst>
                                        <p:tav tm="0">
                                          <p:val>
                                            <p:strVal val="1+#ppt_w/2"/>
                                          </p:val>
                                        </p:tav>
                                        <p:tav tm="100000">
                                          <p:val>
                                            <p:strVal val="#ppt_x"/>
                                          </p:val>
                                        </p:tav>
                                      </p:tavLst>
                                    </p:anim>
                                    <p:anim calcmode="lin" valueType="num">
                                      <p:cBhvr additive="base">
                                        <p:cTn id="26" dur="500" fill="hold"/>
                                        <p:tgtEl>
                                          <p:spTgt spid="59"/>
                                        </p:tgtEl>
                                        <p:attrNameLst>
                                          <p:attrName>ppt_y</p:attrName>
                                        </p:attrNameLst>
                                      </p:cBhvr>
                                      <p:tavLst>
                                        <p:tav tm="0">
                                          <p:val>
                                            <p:strVal val="#ppt_y"/>
                                          </p:val>
                                        </p:tav>
                                        <p:tav tm="100000">
                                          <p:val>
                                            <p:strVal val="#ppt_y"/>
                                          </p:val>
                                        </p:tav>
                                      </p:tavLst>
                                    </p:anim>
                                  </p:childTnLst>
                                </p:cTn>
                              </p:par>
                              <p:par>
                                <p:cTn id="27" presetID="9" presetClass="exit" presetSubtype="0" fill="hold" nodeType="withEffect">
                                  <p:stCondLst>
                                    <p:cond delay="0"/>
                                  </p:stCondLst>
                                  <p:childTnLst>
                                    <p:animEffect transition="out" filter="dissolve">
                                      <p:cBhvr>
                                        <p:cTn id="28" dur="1000"/>
                                        <p:tgtEl>
                                          <p:spTgt spid="58"/>
                                        </p:tgtEl>
                                      </p:cBhvr>
                                    </p:animEffect>
                                    <p:set>
                                      <p:cBhvr>
                                        <p:cTn id="29" dur="1" fill="hold">
                                          <p:stCondLst>
                                            <p:cond delay="999"/>
                                          </p:stCondLst>
                                        </p:cTn>
                                        <p:tgtEl>
                                          <p:spTgt spid="58"/>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nodeType="clickEffect">
                                  <p:stCondLst>
                                    <p:cond delay="0"/>
                                  </p:stCondLst>
                                  <p:childTnLst>
                                    <p:animEffect transition="out" filter="fade">
                                      <p:cBhvr>
                                        <p:cTn id="33" dur="500"/>
                                        <p:tgtEl>
                                          <p:spTgt spid="59"/>
                                        </p:tgtEl>
                                      </p:cBhvr>
                                    </p:animEffect>
                                    <p:set>
                                      <p:cBhvr>
                                        <p:cTn id="34" dur="1" fill="hold">
                                          <p:stCondLst>
                                            <p:cond delay="499"/>
                                          </p:stCondLst>
                                        </p:cTn>
                                        <p:tgtEl>
                                          <p:spTgt spid="59"/>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56"/>
                                        </p:tgtEl>
                                      </p:cBhvr>
                                    </p:animEffect>
                                    <p:set>
                                      <p:cBhvr>
                                        <p:cTn id="37" dur="1" fill="hold">
                                          <p:stCondLst>
                                            <p:cond delay="499"/>
                                          </p:stCondLst>
                                        </p:cTn>
                                        <p:tgtEl>
                                          <p:spTgt spid="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6" grpId="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3000" b="-3000"/>
          </a:stretch>
        </a:blipFill>
        <a:effectLst/>
      </p:bgPr>
    </p:bg>
    <p:spTree>
      <p:nvGrpSpPr>
        <p:cNvPr id="1" name=""/>
        <p:cNvGrpSpPr/>
        <p:nvPr/>
      </p:nvGrpSpPr>
      <p:grpSpPr>
        <a:xfrm>
          <a:off x="0" y="0"/>
          <a:ext cx="0" cy="0"/>
          <a:chOff x="0" y="0"/>
          <a:chExt cx="0" cy="0"/>
        </a:xfrm>
      </p:grpSpPr>
      <p:pic>
        <p:nvPicPr>
          <p:cNvPr id="49" name="Afbeelding 4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3389" y="3861048"/>
            <a:ext cx="1247641" cy="1537934"/>
          </a:xfrm>
          <a:prstGeom prst="rect">
            <a:avLst/>
          </a:prstGeom>
        </p:spPr>
      </p:pic>
      <p:cxnSp>
        <p:nvCxnSpPr>
          <p:cNvPr id="47" name="Rechte verbindingslijn 46"/>
          <p:cNvCxnSpPr/>
          <p:nvPr/>
        </p:nvCxnSpPr>
        <p:spPr>
          <a:xfrm>
            <a:off x="3290796" y="1290902"/>
            <a:ext cx="0" cy="11299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Tekstvak 47"/>
          <p:cNvSpPr txBox="1"/>
          <p:nvPr/>
        </p:nvSpPr>
        <p:spPr>
          <a:xfrm>
            <a:off x="3049890" y="2446747"/>
            <a:ext cx="2890262" cy="646331"/>
          </a:xfrm>
          <a:prstGeom prst="rect">
            <a:avLst/>
          </a:prstGeom>
          <a:noFill/>
          <a:ln w="38100">
            <a:solidFill>
              <a:srgbClr val="FF0000"/>
            </a:solidFill>
          </a:ln>
        </p:spPr>
        <p:txBody>
          <a:bodyPr wrap="square" rtlCol="0">
            <a:spAutoFit/>
          </a:bodyPr>
          <a:lstStyle/>
          <a:p>
            <a:r>
              <a:rPr lang="nl-NL" dirty="0" smtClean="0"/>
              <a:t>1584</a:t>
            </a:r>
          </a:p>
          <a:p>
            <a:r>
              <a:rPr lang="nl-NL" dirty="0" smtClean="0"/>
              <a:t>Moord op Willem van Oranje</a:t>
            </a:r>
            <a:endParaRPr lang="nl-NL" dirty="0"/>
          </a:p>
        </p:txBody>
      </p:sp>
      <p:cxnSp>
        <p:nvCxnSpPr>
          <p:cNvPr id="50" name="Rechte verbindingslijn 49"/>
          <p:cNvCxnSpPr/>
          <p:nvPr/>
        </p:nvCxnSpPr>
        <p:spPr>
          <a:xfrm>
            <a:off x="2858748" y="1340768"/>
            <a:ext cx="0" cy="1872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p:cNvCxnSpPr/>
          <p:nvPr/>
        </p:nvCxnSpPr>
        <p:spPr>
          <a:xfrm>
            <a:off x="1742624" y="1268760"/>
            <a:ext cx="0" cy="29523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Rechte verbindingslijn 53"/>
          <p:cNvCxnSpPr>
            <a:stCxn id="4" idx="0"/>
          </p:cNvCxnSpPr>
          <p:nvPr/>
        </p:nvCxnSpPr>
        <p:spPr>
          <a:xfrm>
            <a:off x="755576" y="1268760"/>
            <a:ext cx="0" cy="40789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flipV="1">
            <a:off x="323528"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V="1">
            <a:off x="1166950"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flipV="1">
            <a:off x="2046305"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flipV="1">
            <a:off x="2915816"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a:endCxn id="34" idx="2"/>
          </p:cNvCxnSpPr>
          <p:nvPr/>
        </p:nvCxnSpPr>
        <p:spPr>
          <a:xfrm flipV="1">
            <a:off x="3779912" y="808988"/>
            <a:ext cx="0" cy="963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a:endCxn id="36" idx="2"/>
          </p:cNvCxnSpPr>
          <p:nvPr/>
        </p:nvCxnSpPr>
        <p:spPr>
          <a:xfrm flipV="1">
            <a:off x="463406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endCxn id="38" idx="2"/>
          </p:cNvCxnSpPr>
          <p:nvPr/>
        </p:nvCxnSpPr>
        <p:spPr>
          <a:xfrm flipV="1">
            <a:off x="550570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flipV="1">
            <a:off x="6372200"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a:endCxn id="42" idx="2"/>
          </p:cNvCxnSpPr>
          <p:nvPr/>
        </p:nvCxnSpPr>
        <p:spPr>
          <a:xfrm flipV="1">
            <a:off x="7230881"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p:cNvCxnSpPr>
            <a:endCxn id="44" idx="2"/>
          </p:cNvCxnSpPr>
          <p:nvPr/>
        </p:nvCxnSpPr>
        <p:spPr>
          <a:xfrm flipV="1">
            <a:off x="8093469"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chte verbindingslijn 44"/>
          <p:cNvCxnSpPr/>
          <p:nvPr/>
        </p:nvCxnSpPr>
        <p:spPr>
          <a:xfrm flipV="1">
            <a:off x="8964488" y="808988"/>
            <a:ext cx="0" cy="10358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hthoek 3"/>
          <p:cNvSpPr/>
          <p:nvPr/>
        </p:nvSpPr>
        <p:spPr>
          <a:xfrm>
            <a:off x="323528"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117085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725306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8100392"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0810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72200"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3779912"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644008"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2051720"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291581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kstvak 25"/>
          <p:cNvSpPr txBox="1"/>
          <p:nvPr/>
        </p:nvSpPr>
        <p:spPr>
          <a:xfrm>
            <a:off x="107504" y="590491"/>
            <a:ext cx="504056" cy="246221"/>
          </a:xfrm>
          <a:prstGeom prst="rect">
            <a:avLst/>
          </a:prstGeom>
          <a:noFill/>
          <a:ln>
            <a:solidFill>
              <a:schemeClr val="tx1"/>
            </a:solidFill>
          </a:ln>
        </p:spPr>
        <p:txBody>
          <a:bodyPr wrap="square" rtlCol="0">
            <a:spAutoFit/>
          </a:bodyPr>
          <a:lstStyle/>
          <a:p>
            <a:r>
              <a:rPr lang="nl-NL" sz="1000" dirty="0" smtClean="0"/>
              <a:t>1550</a:t>
            </a:r>
            <a:endParaRPr lang="nl-NL" sz="1000" dirty="0"/>
          </a:p>
        </p:txBody>
      </p:sp>
      <p:sp>
        <p:nvSpPr>
          <p:cNvPr id="28" name="Tekstvak 27"/>
          <p:cNvSpPr txBox="1"/>
          <p:nvPr/>
        </p:nvSpPr>
        <p:spPr>
          <a:xfrm>
            <a:off x="971600" y="590491"/>
            <a:ext cx="504056" cy="246221"/>
          </a:xfrm>
          <a:prstGeom prst="rect">
            <a:avLst/>
          </a:prstGeom>
          <a:noFill/>
          <a:ln>
            <a:solidFill>
              <a:schemeClr val="tx1"/>
            </a:solidFill>
          </a:ln>
        </p:spPr>
        <p:txBody>
          <a:bodyPr wrap="square" rtlCol="0">
            <a:spAutoFit/>
          </a:bodyPr>
          <a:lstStyle/>
          <a:p>
            <a:r>
              <a:rPr lang="nl-NL" sz="1000" dirty="0" smtClean="0"/>
              <a:t>1560</a:t>
            </a:r>
            <a:endParaRPr lang="nl-NL" sz="1000" dirty="0"/>
          </a:p>
        </p:txBody>
      </p:sp>
      <p:sp>
        <p:nvSpPr>
          <p:cNvPr id="30" name="Tekstvak 29"/>
          <p:cNvSpPr txBox="1"/>
          <p:nvPr/>
        </p:nvSpPr>
        <p:spPr>
          <a:xfrm>
            <a:off x="1799692" y="590491"/>
            <a:ext cx="504056" cy="246221"/>
          </a:xfrm>
          <a:prstGeom prst="rect">
            <a:avLst/>
          </a:prstGeom>
          <a:noFill/>
          <a:ln>
            <a:solidFill>
              <a:schemeClr val="tx1"/>
            </a:solidFill>
          </a:ln>
        </p:spPr>
        <p:txBody>
          <a:bodyPr wrap="square" rtlCol="0">
            <a:spAutoFit/>
          </a:bodyPr>
          <a:lstStyle/>
          <a:p>
            <a:r>
              <a:rPr lang="nl-NL" sz="1000" dirty="0" smtClean="0"/>
              <a:t>1570</a:t>
            </a:r>
            <a:endParaRPr lang="nl-NL" sz="1000" dirty="0"/>
          </a:p>
        </p:txBody>
      </p:sp>
      <p:sp>
        <p:nvSpPr>
          <p:cNvPr id="32" name="Tekstvak 31"/>
          <p:cNvSpPr txBox="1"/>
          <p:nvPr/>
        </p:nvSpPr>
        <p:spPr>
          <a:xfrm>
            <a:off x="2663788" y="572923"/>
            <a:ext cx="504056" cy="246221"/>
          </a:xfrm>
          <a:prstGeom prst="rect">
            <a:avLst/>
          </a:prstGeom>
          <a:noFill/>
          <a:ln>
            <a:solidFill>
              <a:schemeClr val="tx1"/>
            </a:solidFill>
          </a:ln>
        </p:spPr>
        <p:txBody>
          <a:bodyPr wrap="square" rtlCol="0">
            <a:spAutoFit/>
          </a:bodyPr>
          <a:lstStyle/>
          <a:p>
            <a:r>
              <a:rPr lang="nl-NL" sz="1000" dirty="0" smtClean="0"/>
              <a:t>1580</a:t>
            </a:r>
            <a:endParaRPr lang="nl-NL" sz="1000" dirty="0"/>
          </a:p>
        </p:txBody>
      </p:sp>
      <p:sp>
        <p:nvSpPr>
          <p:cNvPr id="34" name="Tekstvak 33"/>
          <p:cNvSpPr txBox="1"/>
          <p:nvPr/>
        </p:nvSpPr>
        <p:spPr>
          <a:xfrm>
            <a:off x="3527884" y="562767"/>
            <a:ext cx="504056" cy="246221"/>
          </a:xfrm>
          <a:prstGeom prst="rect">
            <a:avLst/>
          </a:prstGeom>
          <a:noFill/>
          <a:ln>
            <a:solidFill>
              <a:schemeClr val="tx1"/>
            </a:solidFill>
          </a:ln>
        </p:spPr>
        <p:txBody>
          <a:bodyPr wrap="square" rtlCol="0">
            <a:spAutoFit/>
          </a:bodyPr>
          <a:lstStyle/>
          <a:p>
            <a:r>
              <a:rPr lang="nl-NL" sz="1000" dirty="0" smtClean="0"/>
              <a:t>1590</a:t>
            </a:r>
            <a:endParaRPr lang="nl-NL" sz="1000" dirty="0"/>
          </a:p>
        </p:txBody>
      </p:sp>
      <p:sp>
        <p:nvSpPr>
          <p:cNvPr id="36" name="Tekstvak 35"/>
          <p:cNvSpPr txBox="1"/>
          <p:nvPr/>
        </p:nvSpPr>
        <p:spPr>
          <a:xfrm>
            <a:off x="4382039" y="548680"/>
            <a:ext cx="504056" cy="246221"/>
          </a:xfrm>
          <a:prstGeom prst="rect">
            <a:avLst/>
          </a:prstGeom>
          <a:noFill/>
          <a:ln>
            <a:solidFill>
              <a:schemeClr val="tx1"/>
            </a:solidFill>
          </a:ln>
        </p:spPr>
        <p:txBody>
          <a:bodyPr wrap="square" rtlCol="0">
            <a:spAutoFit/>
          </a:bodyPr>
          <a:lstStyle/>
          <a:p>
            <a:r>
              <a:rPr lang="nl-NL" sz="1000" dirty="0" smtClean="0"/>
              <a:t>1600</a:t>
            </a:r>
            <a:endParaRPr lang="nl-NL" sz="1000" dirty="0"/>
          </a:p>
        </p:txBody>
      </p:sp>
      <p:sp>
        <p:nvSpPr>
          <p:cNvPr id="38" name="Tekstvak 37"/>
          <p:cNvSpPr txBox="1"/>
          <p:nvPr/>
        </p:nvSpPr>
        <p:spPr>
          <a:xfrm>
            <a:off x="5253679" y="548680"/>
            <a:ext cx="504056" cy="246221"/>
          </a:xfrm>
          <a:prstGeom prst="rect">
            <a:avLst/>
          </a:prstGeom>
          <a:noFill/>
          <a:ln>
            <a:solidFill>
              <a:schemeClr val="tx1"/>
            </a:solidFill>
          </a:ln>
        </p:spPr>
        <p:txBody>
          <a:bodyPr wrap="square" rtlCol="0">
            <a:spAutoFit/>
          </a:bodyPr>
          <a:lstStyle/>
          <a:p>
            <a:r>
              <a:rPr lang="nl-NL" sz="1000" dirty="0" smtClean="0"/>
              <a:t>1610</a:t>
            </a:r>
            <a:endParaRPr lang="nl-NL" sz="1000" dirty="0"/>
          </a:p>
        </p:txBody>
      </p:sp>
      <p:sp>
        <p:nvSpPr>
          <p:cNvPr id="40" name="Tekstvak 39"/>
          <p:cNvSpPr txBox="1"/>
          <p:nvPr/>
        </p:nvSpPr>
        <p:spPr>
          <a:xfrm>
            <a:off x="6120172" y="572924"/>
            <a:ext cx="504056" cy="246221"/>
          </a:xfrm>
          <a:prstGeom prst="rect">
            <a:avLst/>
          </a:prstGeom>
          <a:noFill/>
          <a:ln>
            <a:solidFill>
              <a:schemeClr val="tx1"/>
            </a:solidFill>
          </a:ln>
        </p:spPr>
        <p:txBody>
          <a:bodyPr wrap="square" rtlCol="0">
            <a:spAutoFit/>
          </a:bodyPr>
          <a:lstStyle/>
          <a:p>
            <a:r>
              <a:rPr lang="nl-NL" sz="1000" dirty="0" smtClean="0"/>
              <a:t>1620</a:t>
            </a:r>
            <a:endParaRPr lang="nl-NL" sz="1000" dirty="0"/>
          </a:p>
        </p:txBody>
      </p:sp>
      <p:sp>
        <p:nvSpPr>
          <p:cNvPr id="42" name="Tekstvak 41"/>
          <p:cNvSpPr txBox="1"/>
          <p:nvPr/>
        </p:nvSpPr>
        <p:spPr>
          <a:xfrm>
            <a:off x="6978853" y="548680"/>
            <a:ext cx="504056" cy="246221"/>
          </a:xfrm>
          <a:prstGeom prst="rect">
            <a:avLst/>
          </a:prstGeom>
          <a:noFill/>
          <a:ln>
            <a:solidFill>
              <a:schemeClr val="tx1"/>
            </a:solidFill>
          </a:ln>
        </p:spPr>
        <p:txBody>
          <a:bodyPr wrap="square" rtlCol="0">
            <a:spAutoFit/>
          </a:bodyPr>
          <a:lstStyle/>
          <a:p>
            <a:r>
              <a:rPr lang="nl-NL" sz="1000" dirty="0" smtClean="0"/>
              <a:t>1630</a:t>
            </a:r>
            <a:endParaRPr lang="nl-NL" sz="1000" dirty="0"/>
          </a:p>
        </p:txBody>
      </p:sp>
      <p:sp>
        <p:nvSpPr>
          <p:cNvPr id="44" name="Tekstvak 43"/>
          <p:cNvSpPr txBox="1"/>
          <p:nvPr/>
        </p:nvSpPr>
        <p:spPr>
          <a:xfrm>
            <a:off x="7841441" y="548680"/>
            <a:ext cx="504056" cy="246221"/>
          </a:xfrm>
          <a:prstGeom prst="rect">
            <a:avLst/>
          </a:prstGeom>
          <a:noFill/>
          <a:ln>
            <a:solidFill>
              <a:schemeClr val="tx1"/>
            </a:solidFill>
          </a:ln>
        </p:spPr>
        <p:txBody>
          <a:bodyPr wrap="square" rtlCol="0">
            <a:spAutoFit/>
          </a:bodyPr>
          <a:lstStyle/>
          <a:p>
            <a:r>
              <a:rPr lang="nl-NL" sz="1000" dirty="0" smtClean="0"/>
              <a:t>1640</a:t>
            </a:r>
            <a:endParaRPr lang="nl-NL" sz="1000" dirty="0"/>
          </a:p>
        </p:txBody>
      </p:sp>
      <p:sp>
        <p:nvSpPr>
          <p:cNvPr id="46" name="Tekstvak 45"/>
          <p:cNvSpPr txBox="1"/>
          <p:nvPr/>
        </p:nvSpPr>
        <p:spPr>
          <a:xfrm>
            <a:off x="8604448" y="548680"/>
            <a:ext cx="504056" cy="246221"/>
          </a:xfrm>
          <a:prstGeom prst="rect">
            <a:avLst/>
          </a:prstGeom>
          <a:noFill/>
          <a:ln>
            <a:solidFill>
              <a:schemeClr val="tx1"/>
            </a:solidFill>
          </a:ln>
        </p:spPr>
        <p:txBody>
          <a:bodyPr wrap="square" rtlCol="0">
            <a:spAutoFit/>
          </a:bodyPr>
          <a:lstStyle/>
          <a:p>
            <a:r>
              <a:rPr lang="nl-NL" sz="1000" dirty="0" smtClean="0"/>
              <a:t>1650</a:t>
            </a:r>
            <a:endParaRPr lang="nl-NL" sz="1000" dirty="0"/>
          </a:p>
        </p:txBody>
      </p:sp>
      <p:sp>
        <p:nvSpPr>
          <p:cNvPr id="55" name="Tekstvak 54"/>
          <p:cNvSpPr txBox="1"/>
          <p:nvPr/>
        </p:nvSpPr>
        <p:spPr>
          <a:xfrm>
            <a:off x="370655" y="5347667"/>
            <a:ext cx="3276364" cy="923330"/>
          </a:xfrm>
          <a:prstGeom prst="rect">
            <a:avLst/>
          </a:prstGeom>
          <a:noFill/>
          <a:ln w="38100">
            <a:solidFill>
              <a:srgbClr val="FF0000"/>
            </a:solidFill>
          </a:ln>
        </p:spPr>
        <p:txBody>
          <a:bodyPr wrap="square" rtlCol="0">
            <a:spAutoFit/>
          </a:bodyPr>
          <a:lstStyle/>
          <a:p>
            <a:r>
              <a:rPr lang="nl-NL" dirty="0"/>
              <a:t>1555</a:t>
            </a:r>
          </a:p>
          <a:p>
            <a:r>
              <a:rPr lang="nl-NL" dirty="0"/>
              <a:t>Filips II wordt Landsheer der Nederlanden</a:t>
            </a:r>
          </a:p>
        </p:txBody>
      </p:sp>
      <p:sp>
        <p:nvSpPr>
          <p:cNvPr id="56" name="Tekstvak 55"/>
          <p:cNvSpPr txBox="1"/>
          <p:nvPr/>
        </p:nvSpPr>
        <p:spPr>
          <a:xfrm>
            <a:off x="3779912" y="5429577"/>
            <a:ext cx="5230983" cy="1200329"/>
          </a:xfrm>
          <a:prstGeom prst="rect">
            <a:avLst/>
          </a:prstGeom>
          <a:noFill/>
        </p:spPr>
        <p:txBody>
          <a:bodyPr wrap="square" rtlCol="0">
            <a:spAutoFit/>
          </a:bodyPr>
          <a:lstStyle/>
          <a:p>
            <a:r>
              <a:rPr lang="nl-NL" dirty="0" smtClean="0"/>
              <a:t>Filips II wilde Willem van Oranje uitschakelen. Hij beloofde een grote beloning voor degene die hem zou vermoorden. Willem werd in zijn eigen huis doodgeschoten door Balthasar Gerards.</a:t>
            </a:r>
            <a:endParaRPr lang="nl-NL" dirty="0"/>
          </a:p>
        </p:txBody>
      </p:sp>
      <p:pic>
        <p:nvPicPr>
          <p:cNvPr id="58" name="Afbeelding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0338" y="1988841"/>
            <a:ext cx="2996157" cy="2376263"/>
          </a:xfrm>
          <a:prstGeom prst="rect">
            <a:avLst/>
          </a:prstGeom>
        </p:spPr>
      </p:pic>
      <p:pic>
        <p:nvPicPr>
          <p:cNvPr id="59" name="Afbeelding 5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572" y="3861048"/>
            <a:ext cx="2050580" cy="1537934"/>
          </a:xfrm>
          <a:prstGeom prst="rect">
            <a:avLst/>
          </a:prstGeom>
        </p:spPr>
      </p:pic>
      <p:sp>
        <p:nvSpPr>
          <p:cNvPr id="61" name="Tekstvak 60"/>
          <p:cNvSpPr txBox="1"/>
          <p:nvPr/>
        </p:nvSpPr>
        <p:spPr>
          <a:xfrm>
            <a:off x="899592" y="4221088"/>
            <a:ext cx="1810141" cy="923330"/>
          </a:xfrm>
          <a:prstGeom prst="rect">
            <a:avLst/>
          </a:prstGeom>
          <a:noFill/>
          <a:ln w="38100">
            <a:solidFill>
              <a:srgbClr val="FF0000"/>
            </a:solidFill>
          </a:ln>
        </p:spPr>
        <p:txBody>
          <a:bodyPr wrap="square" rtlCol="0">
            <a:spAutoFit/>
          </a:bodyPr>
          <a:lstStyle/>
          <a:p>
            <a:r>
              <a:rPr lang="nl-NL" dirty="0" smtClean="0"/>
              <a:t>1566</a:t>
            </a:r>
          </a:p>
          <a:p>
            <a:r>
              <a:rPr lang="nl-NL" dirty="0" smtClean="0"/>
              <a:t>Hagenpreken en Beeldenstorm</a:t>
            </a:r>
            <a:endParaRPr lang="nl-NL" dirty="0"/>
          </a:p>
        </p:txBody>
      </p:sp>
      <p:sp>
        <p:nvSpPr>
          <p:cNvPr id="51" name="Tekstvak 50"/>
          <p:cNvSpPr txBox="1"/>
          <p:nvPr/>
        </p:nvSpPr>
        <p:spPr>
          <a:xfrm>
            <a:off x="1979712" y="3238835"/>
            <a:ext cx="1810141" cy="646331"/>
          </a:xfrm>
          <a:prstGeom prst="rect">
            <a:avLst/>
          </a:prstGeom>
          <a:noFill/>
          <a:ln w="38100">
            <a:solidFill>
              <a:srgbClr val="FF0000"/>
            </a:solidFill>
          </a:ln>
        </p:spPr>
        <p:txBody>
          <a:bodyPr wrap="square" rtlCol="0">
            <a:spAutoFit/>
          </a:bodyPr>
          <a:lstStyle/>
          <a:p>
            <a:r>
              <a:rPr lang="nl-NL" dirty="0" smtClean="0"/>
              <a:t>1579</a:t>
            </a:r>
          </a:p>
          <a:p>
            <a:r>
              <a:rPr lang="nl-NL" dirty="0" smtClean="0"/>
              <a:t>Unie van Utrecht</a:t>
            </a:r>
            <a:endParaRPr lang="nl-NL" dirty="0"/>
          </a:p>
        </p:txBody>
      </p:sp>
    </p:spTree>
    <p:extLst>
      <p:ext uri="{BB962C8B-B14F-4D97-AF65-F5344CB8AC3E}">
        <p14:creationId xmlns:p14="http://schemas.microsoft.com/office/powerpoint/2010/main" val="342192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strips(downLeft)">
                                      <p:cBhvr>
                                        <p:cTn id="7" dur="500"/>
                                        <p:tgtEl>
                                          <p:spTgt spid="47"/>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strips(downRight)">
                                      <p:cBhvr>
                                        <p:cTn id="11" dur="500"/>
                                        <p:tgtEl>
                                          <p:spTgt spid="48"/>
                                        </p:tgtEl>
                                      </p:cBhvr>
                                    </p:animEffec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59"/>
                                        </p:tgtEl>
                                        <p:attrNameLst>
                                          <p:attrName>style.visibility</p:attrName>
                                        </p:attrNameLst>
                                      </p:cBhvr>
                                      <p:to>
                                        <p:strVal val="visible"/>
                                      </p:to>
                                    </p:set>
                                    <p:anim calcmode="lin" valueType="num">
                                      <p:cBhvr additive="base">
                                        <p:cTn id="15" dur="500" fill="hold"/>
                                        <p:tgtEl>
                                          <p:spTgt spid="59"/>
                                        </p:tgtEl>
                                        <p:attrNameLst>
                                          <p:attrName>ppt_x</p:attrName>
                                        </p:attrNameLst>
                                      </p:cBhvr>
                                      <p:tavLst>
                                        <p:tav tm="0">
                                          <p:val>
                                            <p:strVal val="1+#ppt_w/2"/>
                                          </p:val>
                                        </p:tav>
                                        <p:tav tm="100000">
                                          <p:val>
                                            <p:strVal val="#ppt_x"/>
                                          </p:val>
                                        </p:tav>
                                      </p:tavLst>
                                    </p:anim>
                                    <p:anim calcmode="lin" valueType="num">
                                      <p:cBhvr additive="base">
                                        <p:cTn id="16" dur="500" fill="hold"/>
                                        <p:tgtEl>
                                          <p:spTgt spid="59"/>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fill="hold"/>
                                        <p:tgtEl>
                                          <p:spTgt spid="49"/>
                                        </p:tgtEl>
                                        <p:attrNameLst>
                                          <p:attrName>ppt_x</p:attrName>
                                        </p:attrNameLst>
                                      </p:cBhvr>
                                      <p:tavLst>
                                        <p:tav tm="0">
                                          <p:val>
                                            <p:strVal val="1+#ppt_w/2"/>
                                          </p:val>
                                        </p:tav>
                                        <p:tav tm="100000">
                                          <p:val>
                                            <p:strVal val="#ppt_x"/>
                                          </p:val>
                                        </p:tav>
                                      </p:tavLst>
                                    </p:anim>
                                    <p:anim calcmode="lin" valueType="num">
                                      <p:cBhvr additive="base">
                                        <p:cTn id="20" dur="500" fill="hold"/>
                                        <p:tgtEl>
                                          <p:spTgt spid="49"/>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2" presetClass="entr" presetSubtype="2" fill="hold" nodeType="afterEffect">
                                  <p:stCondLst>
                                    <p:cond delay="0"/>
                                  </p:stCondLst>
                                  <p:childTnLst>
                                    <p:set>
                                      <p:cBhvr>
                                        <p:cTn id="23" dur="1" fill="hold">
                                          <p:stCondLst>
                                            <p:cond delay="0"/>
                                          </p:stCondLst>
                                        </p:cTn>
                                        <p:tgtEl>
                                          <p:spTgt spid="58"/>
                                        </p:tgtEl>
                                        <p:attrNameLst>
                                          <p:attrName>style.visibility</p:attrName>
                                        </p:attrNameLst>
                                      </p:cBhvr>
                                      <p:to>
                                        <p:strVal val="visible"/>
                                      </p:to>
                                    </p:set>
                                    <p:anim calcmode="lin" valueType="num">
                                      <p:cBhvr additive="base">
                                        <p:cTn id="24" dur="500" fill="hold"/>
                                        <p:tgtEl>
                                          <p:spTgt spid="58"/>
                                        </p:tgtEl>
                                        <p:attrNameLst>
                                          <p:attrName>ppt_x</p:attrName>
                                        </p:attrNameLst>
                                      </p:cBhvr>
                                      <p:tavLst>
                                        <p:tav tm="0">
                                          <p:val>
                                            <p:strVal val="1+#ppt_w/2"/>
                                          </p:val>
                                        </p:tav>
                                        <p:tav tm="100000">
                                          <p:val>
                                            <p:strVal val="#ppt_x"/>
                                          </p:val>
                                        </p:tav>
                                      </p:tavLst>
                                    </p:anim>
                                    <p:anim calcmode="lin" valueType="num">
                                      <p:cBhvr additive="base">
                                        <p:cTn id="25" dur="500" fill="hold"/>
                                        <p:tgtEl>
                                          <p:spTgt spid="58"/>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500"/>
                                        <p:tgtEl>
                                          <p:spTgt spid="5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nodeType="clickEffect">
                                  <p:stCondLst>
                                    <p:cond delay="0"/>
                                  </p:stCondLst>
                                  <p:childTnLst>
                                    <p:animEffect transition="out" filter="fade">
                                      <p:cBhvr>
                                        <p:cTn id="33" dur="500"/>
                                        <p:tgtEl>
                                          <p:spTgt spid="59"/>
                                        </p:tgtEl>
                                      </p:cBhvr>
                                    </p:animEffect>
                                    <p:set>
                                      <p:cBhvr>
                                        <p:cTn id="34" dur="1" fill="hold">
                                          <p:stCondLst>
                                            <p:cond delay="499"/>
                                          </p:stCondLst>
                                        </p:cTn>
                                        <p:tgtEl>
                                          <p:spTgt spid="5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56"/>
                                        </p:tgtEl>
                                      </p:cBhvr>
                                    </p:animEffect>
                                    <p:set>
                                      <p:cBhvr>
                                        <p:cTn id="39" dur="1" fill="hold">
                                          <p:stCondLst>
                                            <p:cond delay="499"/>
                                          </p:stCondLst>
                                        </p:cTn>
                                        <p:tgtEl>
                                          <p:spTgt spid="56"/>
                                        </p:tgtEl>
                                        <p:attrNameLst>
                                          <p:attrName>style.visibility</p:attrName>
                                        </p:attrNameLst>
                                      </p:cBhvr>
                                      <p:to>
                                        <p:strVal val="hidden"/>
                                      </p:to>
                                    </p:set>
                                  </p:childTnLst>
                                </p:cTn>
                              </p:par>
                              <p:par>
                                <p:cTn id="40" presetID="9" presetClass="exit" presetSubtype="0" fill="hold" nodeType="withEffect">
                                  <p:stCondLst>
                                    <p:cond delay="0"/>
                                  </p:stCondLst>
                                  <p:childTnLst>
                                    <p:animEffect transition="out" filter="dissolve">
                                      <p:cBhvr>
                                        <p:cTn id="41" dur="1000"/>
                                        <p:tgtEl>
                                          <p:spTgt spid="58"/>
                                        </p:tgtEl>
                                      </p:cBhvr>
                                    </p:animEffect>
                                    <p:set>
                                      <p:cBhvr>
                                        <p:cTn id="42" dur="1" fill="hold">
                                          <p:stCondLst>
                                            <p:cond delay="999"/>
                                          </p:stCondLst>
                                        </p:cTn>
                                        <p:tgtEl>
                                          <p:spTgt spid="58"/>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49"/>
                                        </p:tgtEl>
                                      </p:cBhvr>
                                    </p:animEffect>
                                    <p:set>
                                      <p:cBhvr>
                                        <p:cTn id="45"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6" grpId="0"/>
      <p:bldP spid="56"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3000" b="-3000"/>
          </a:stretch>
        </a:blipFill>
        <a:effectLst/>
      </p:bgPr>
    </p:bg>
    <p:spTree>
      <p:nvGrpSpPr>
        <p:cNvPr id="1" name=""/>
        <p:cNvGrpSpPr/>
        <p:nvPr/>
      </p:nvGrpSpPr>
      <p:grpSpPr>
        <a:xfrm>
          <a:off x="0" y="0"/>
          <a:ext cx="0" cy="0"/>
          <a:chOff x="0" y="0"/>
          <a:chExt cx="0" cy="0"/>
        </a:xfrm>
      </p:grpSpPr>
      <p:sp>
        <p:nvSpPr>
          <p:cNvPr id="48" name="Tekstvak 47"/>
          <p:cNvSpPr txBox="1"/>
          <p:nvPr/>
        </p:nvSpPr>
        <p:spPr>
          <a:xfrm>
            <a:off x="3049890" y="2782669"/>
            <a:ext cx="2890262" cy="646331"/>
          </a:xfrm>
          <a:prstGeom prst="rect">
            <a:avLst/>
          </a:prstGeom>
          <a:noFill/>
          <a:ln w="38100">
            <a:solidFill>
              <a:srgbClr val="FF0000"/>
            </a:solidFill>
          </a:ln>
        </p:spPr>
        <p:txBody>
          <a:bodyPr wrap="square" rtlCol="0">
            <a:spAutoFit/>
          </a:bodyPr>
          <a:lstStyle/>
          <a:p>
            <a:r>
              <a:rPr lang="nl-NL" dirty="0" smtClean="0"/>
              <a:t>1584</a:t>
            </a:r>
          </a:p>
          <a:p>
            <a:r>
              <a:rPr lang="nl-NL" dirty="0" smtClean="0"/>
              <a:t>Moord op Willem van Oranje</a:t>
            </a:r>
            <a:endParaRPr lang="nl-NL" dirty="0"/>
          </a:p>
        </p:txBody>
      </p:sp>
      <p:cxnSp>
        <p:nvCxnSpPr>
          <p:cNvPr id="15" name="Rechte verbindingslijn 14"/>
          <p:cNvCxnSpPr/>
          <p:nvPr/>
        </p:nvCxnSpPr>
        <p:spPr>
          <a:xfrm flipV="1">
            <a:off x="323528"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V="1">
            <a:off x="1166950"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flipV="1">
            <a:off x="2046305"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flipV="1">
            <a:off x="2915816"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a:endCxn id="34" idx="2"/>
          </p:cNvCxnSpPr>
          <p:nvPr/>
        </p:nvCxnSpPr>
        <p:spPr>
          <a:xfrm flipV="1">
            <a:off x="3779912" y="808988"/>
            <a:ext cx="0" cy="963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a:endCxn id="36" idx="2"/>
          </p:cNvCxnSpPr>
          <p:nvPr/>
        </p:nvCxnSpPr>
        <p:spPr>
          <a:xfrm flipV="1">
            <a:off x="463406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endCxn id="38" idx="2"/>
          </p:cNvCxnSpPr>
          <p:nvPr/>
        </p:nvCxnSpPr>
        <p:spPr>
          <a:xfrm flipV="1">
            <a:off x="550570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flipV="1">
            <a:off x="6372200"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a:endCxn id="42" idx="2"/>
          </p:cNvCxnSpPr>
          <p:nvPr/>
        </p:nvCxnSpPr>
        <p:spPr>
          <a:xfrm flipV="1">
            <a:off x="7230881"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p:cNvCxnSpPr>
            <a:endCxn id="44" idx="2"/>
          </p:cNvCxnSpPr>
          <p:nvPr/>
        </p:nvCxnSpPr>
        <p:spPr>
          <a:xfrm flipV="1">
            <a:off x="8093469"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chte verbindingslijn 44"/>
          <p:cNvCxnSpPr/>
          <p:nvPr/>
        </p:nvCxnSpPr>
        <p:spPr>
          <a:xfrm flipV="1">
            <a:off x="8964488" y="808988"/>
            <a:ext cx="0" cy="10358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hthoek 3"/>
          <p:cNvSpPr/>
          <p:nvPr/>
        </p:nvSpPr>
        <p:spPr>
          <a:xfrm>
            <a:off x="323528"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117085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725306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8100392"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0810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72200"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3779912"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644008"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2051720"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291581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kstvak 25"/>
          <p:cNvSpPr txBox="1"/>
          <p:nvPr/>
        </p:nvSpPr>
        <p:spPr>
          <a:xfrm>
            <a:off x="107504" y="590491"/>
            <a:ext cx="504056" cy="246221"/>
          </a:xfrm>
          <a:prstGeom prst="rect">
            <a:avLst/>
          </a:prstGeom>
          <a:noFill/>
          <a:ln>
            <a:solidFill>
              <a:schemeClr val="tx1"/>
            </a:solidFill>
          </a:ln>
        </p:spPr>
        <p:txBody>
          <a:bodyPr wrap="square" rtlCol="0">
            <a:spAutoFit/>
          </a:bodyPr>
          <a:lstStyle/>
          <a:p>
            <a:r>
              <a:rPr lang="nl-NL" sz="1000" dirty="0" smtClean="0"/>
              <a:t>1550</a:t>
            </a:r>
            <a:endParaRPr lang="nl-NL" sz="1000" dirty="0"/>
          </a:p>
        </p:txBody>
      </p:sp>
      <p:sp>
        <p:nvSpPr>
          <p:cNvPr id="28" name="Tekstvak 27"/>
          <p:cNvSpPr txBox="1"/>
          <p:nvPr/>
        </p:nvSpPr>
        <p:spPr>
          <a:xfrm>
            <a:off x="971600" y="590491"/>
            <a:ext cx="504056" cy="246221"/>
          </a:xfrm>
          <a:prstGeom prst="rect">
            <a:avLst/>
          </a:prstGeom>
          <a:noFill/>
          <a:ln>
            <a:solidFill>
              <a:schemeClr val="tx1"/>
            </a:solidFill>
          </a:ln>
        </p:spPr>
        <p:txBody>
          <a:bodyPr wrap="square" rtlCol="0">
            <a:spAutoFit/>
          </a:bodyPr>
          <a:lstStyle/>
          <a:p>
            <a:r>
              <a:rPr lang="nl-NL" sz="1000" dirty="0" smtClean="0"/>
              <a:t>1560</a:t>
            </a:r>
            <a:endParaRPr lang="nl-NL" sz="1000" dirty="0"/>
          </a:p>
        </p:txBody>
      </p:sp>
      <p:sp>
        <p:nvSpPr>
          <p:cNvPr id="30" name="Tekstvak 29"/>
          <p:cNvSpPr txBox="1"/>
          <p:nvPr/>
        </p:nvSpPr>
        <p:spPr>
          <a:xfrm>
            <a:off x="1799692" y="590491"/>
            <a:ext cx="504056" cy="246221"/>
          </a:xfrm>
          <a:prstGeom prst="rect">
            <a:avLst/>
          </a:prstGeom>
          <a:noFill/>
          <a:ln>
            <a:solidFill>
              <a:schemeClr val="tx1"/>
            </a:solidFill>
          </a:ln>
        </p:spPr>
        <p:txBody>
          <a:bodyPr wrap="square" rtlCol="0">
            <a:spAutoFit/>
          </a:bodyPr>
          <a:lstStyle/>
          <a:p>
            <a:r>
              <a:rPr lang="nl-NL" sz="1000" dirty="0" smtClean="0"/>
              <a:t>1570</a:t>
            </a:r>
            <a:endParaRPr lang="nl-NL" sz="1000" dirty="0"/>
          </a:p>
        </p:txBody>
      </p:sp>
      <p:sp>
        <p:nvSpPr>
          <p:cNvPr id="32" name="Tekstvak 31"/>
          <p:cNvSpPr txBox="1"/>
          <p:nvPr/>
        </p:nvSpPr>
        <p:spPr>
          <a:xfrm>
            <a:off x="2663788" y="572923"/>
            <a:ext cx="504056" cy="246221"/>
          </a:xfrm>
          <a:prstGeom prst="rect">
            <a:avLst/>
          </a:prstGeom>
          <a:noFill/>
          <a:ln>
            <a:solidFill>
              <a:schemeClr val="tx1"/>
            </a:solidFill>
          </a:ln>
        </p:spPr>
        <p:txBody>
          <a:bodyPr wrap="square" rtlCol="0">
            <a:spAutoFit/>
          </a:bodyPr>
          <a:lstStyle/>
          <a:p>
            <a:r>
              <a:rPr lang="nl-NL" sz="1000" dirty="0" smtClean="0"/>
              <a:t>1580</a:t>
            </a:r>
            <a:endParaRPr lang="nl-NL" sz="1000" dirty="0"/>
          </a:p>
        </p:txBody>
      </p:sp>
      <p:sp>
        <p:nvSpPr>
          <p:cNvPr id="34" name="Tekstvak 33"/>
          <p:cNvSpPr txBox="1"/>
          <p:nvPr/>
        </p:nvSpPr>
        <p:spPr>
          <a:xfrm>
            <a:off x="3527884" y="562767"/>
            <a:ext cx="504056" cy="246221"/>
          </a:xfrm>
          <a:prstGeom prst="rect">
            <a:avLst/>
          </a:prstGeom>
          <a:noFill/>
          <a:ln>
            <a:solidFill>
              <a:schemeClr val="tx1"/>
            </a:solidFill>
          </a:ln>
        </p:spPr>
        <p:txBody>
          <a:bodyPr wrap="square" rtlCol="0">
            <a:spAutoFit/>
          </a:bodyPr>
          <a:lstStyle/>
          <a:p>
            <a:r>
              <a:rPr lang="nl-NL" sz="1000" dirty="0" smtClean="0"/>
              <a:t>1590</a:t>
            </a:r>
            <a:endParaRPr lang="nl-NL" sz="1000" dirty="0"/>
          </a:p>
        </p:txBody>
      </p:sp>
      <p:sp>
        <p:nvSpPr>
          <p:cNvPr id="36" name="Tekstvak 35"/>
          <p:cNvSpPr txBox="1"/>
          <p:nvPr/>
        </p:nvSpPr>
        <p:spPr>
          <a:xfrm>
            <a:off x="4382039" y="548680"/>
            <a:ext cx="504056" cy="246221"/>
          </a:xfrm>
          <a:prstGeom prst="rect">
            <a:avLst/>
          </a:prstGeom>
          <a:noFill/>
          <a:ln>
            <a:solidFill>
              <a:schemeClr val="tx1"/>
            </a:solidFill>
          </a:ln>
        </p:spPr>
        <p:txBody>
          <a:bodyPr wrap="square" rtlCol="0">
            <a:spAutoFit/>
          </a:bodyPr>
          <a:lstStyle/>
          <a:p>
            <a:r>
              <a:rPr lang="nl-NL" sz="1000" dirty="0" smtClean="0"/>
              <a:t>1600</a:t>
            </a:r>
            <a:endParaRPr lang="nl-NL" sz="1000" dirty="0"/>
          </a:p>
        </p:txBody>
      </p:sp>
      <p:sp>
        <p:nvSpPr>
          <p:cNvPr id="38" name="Tekstvak 37"/>
          <p:cNvSpPr txBox="1"/>
          <p:nvPr/>
        </p:nvSpPr>
        <p:spPr>
          <a:xfrm>
            <a:off x="5253679" y="548680"/>
            <a:ext cx="504056" cy="246221"/>
          </a:xfrm>
          <a:prstGeom prst="rect">
            <a:avLst/>
          </a:prstGeom>
          <a:noFill/>
          <a:ln>
            <a:solidFill>
              <a:schemeClr val="tx1"/>
            </a:solidFill>
          </a:ln>
        </p:spPr>
        <p:txBody>
          <a:bodyPr wrap="square" rtlCol="0">
            <a:spAutoFit/>
          </a:bodyPr>
          <a:lstStyle/>
          <a:p>
            <a:r>
              <a:rPr lang="nl-NL" sz="1000" dirty="0" smtClean="0"/>
              <a:t>1610</a:t>
            </a:r>
            <a:endParaRPr lang="nl-NL" sz="1000" dirty="0"/>
          </a:p>
        </p:txBody>
      </p:sp>
      <p:sp>
        <p:nvSpPr>
          <p:cNvPr id="40" name="Tekstvak 39"/>
          <p:cNvSpPr txBox="1"/>
          <p:nvPr/>
        </p:nvSpPr>
        <p:spPr>
          <a:xfrm>
            <a:off x="6120172" y="572924"/>
            <a:ext cx="504056" cy="246221"/>
          </a:xfrm>
          <a:prstGeom prst="rect">
            <a:avLst/>
          </a:prstGeom>
          <a:noFill/>
          <a:ln>
            <a:solidFill>
              <a:schemeClr val="tx1"/>
            </a:solidFill>
          </a:ln>
        </p:spPr>
        <p:txBody>
          <a:bodyPr wrap="square" rtlCol="0">
            <a:spAutoFit/>
          </a:bodyPr>
          <a:lstStyle/>
          <a:p>
            <a:r>
              <a:rPr lang="nl-NL" sz="1000" dirty="0" smtClean="0"/>
              <a:t>1620</a:t>
            </a:r>
            <a:endParaRPr lang="nl-NL" sz="1000" dirty="0"/>
          </a:p>
        </p:txBody>
      </p:sp>
      <p:sp>
        <p:nvSpPr>
          <p:cNvPr id="42" name="Tekstvak 41"/>
          <p:cNvSpPr txBox="1"/>
          <p:nvPr/>
        </p:nvSpPr>
        <p:spPr>
          <a:xfrm>
            <a:off x="6978853" y="548680"/>
            <a:ext cx="504056" cy="246221"/>
          </a:xfrm>
          <a:prstGeom prst="rect">
            <a:avLst/>
          </a:prstGeom>
          <a:noFill/>
          <a:ln>
            <a:solidFill>
              <a:schemeClr val="tx1"/>
            </a:solidFill>
          </a:ln>
        </p:spPr>
        <p:txBody>
          <a:bodyPr wrap="square" rtlCol="0">
            <a:spAutoFit/>
          </a:bodyPr>
          <a:lstStyle/>
          <a:p>
            <a:r>
              <a:rPr lang="nl-NL" sz="1000" dirty="0" smtClean="0"/>
              <a:t>1630</a:t>
            </a:r>
            <a:endParaRPr lang="nl-NL" sz="1000" dirty="0"/>
          </a:p>
        </p:txBody>
      </p:sp>
      <p:sp>
        <p:nvSpPr>
          <p:cNvPr id="44" name="Tekstvak 43"/>
          <p:cNvSpPr txBox="1"/>
          <p:nvPr/>
        </p:nvSpPr>
        <p:spPr>
          <a:xfrm>
            <a:off x="7841441" y="548680"/>
            <a:ext cx="504056" cy="246221"/>
          </a:xfrm>
          <a:prstGeom prst="rect">
            <a:avLst/>
          </a:prstGeom>
          <a:noFill/>
          <a:ln>
            <a:solidFill>
              <a:schemeClr val="tx1"/>
            </a:solidFill>
          </a:ln>
        </p:spPr>
        <p:txBody>
          <a:bodyPr wrap="square" rtlCol="0">
            <a:spAutoFit/>
          </a:bodyPr>
          <a:lstStyle/>
          <a:p>
            <a:r>
              <a:rPr lang="nl-NL" sz="1000" dirty="0" smtClean="0"/>
              <a:t>1640</a:t>
            </a:r>
            <a:endParaRPr lang="nl-NL" sz="1000" dirty="0"/>
          </a:p>
        </p:txBody>
      </p:sp>
      <p:sp>
        <p:nvSpPr>
          <p:cNvPr id="46" name="Tekstvak 45"/>
          <p:cNvSpPr txBox="1"/>
          <p:nvPr/>
        </p:nvSpPr>
        <p:spPr>
          <a:xfrm>
            <a:off x="8604448" y="548680"/>
            <a:ext cx="504056" cy="246221"/>
          </a:xfrm>
          <a:prstGeom prst="rect">
            <a:avLst/>
          </a:prstGeom>
          <a:noFill/>
          <a:ln>
            <a:solidFill>
              <a:schemeClr val="tx1"/>
            </a:solidFill>
          </a:ln>
        </p:spPr>
        <p:txBody>
          <a:bodyPr wrap="square" rtlCol="0">
            <a:spAutoFit/>
          </a:bodyPr>
          <a:lstStyle/>
          <a:p>
            <a:r>
              <a:rPr lang="nl-NL" sz="1000" dirty="0" smtClean="0"/>
              <a:t>1650</a:t>
            </a:r>
            <a:endParaRPr lang="nl-NL" sz="1000" dirty="0"/>
          </a:p>
        </p:txBody>
      </p:sp>
      <p:sp>
        <p:nvSpPr>
          <p:cNvPr id="55" name="Tekstvak 54"/>
          <p:cNvSpPr txBox="1"/>
          <p:nvPr/>
        </p:nvSpPr>
        <p:spPr>
          <a:xfrm>
            <a:off x="370655" y="5347667"/>
            <a:ext cx="3276364" cy="923330"/>
          </a:xfrm>
          <a:prstGeom prst="rect">
            <a:avLst/>
          </a:prstGeom>
          <a:noFill/>
          <a:ln w="38100">
            <a:solidFill>
              <a:srgbClr val="FF0000"/>
            </a:solidFill>
          </a:ln>
        </p:spPr>
        <p:txBody>
          <a:bodyPr wrap="square" rtlCol="0">
            <a:spAutoFit/>
          </a:bodyPr>
          <a:lstStyle/>
          <a:p>
            <a:r>
              <a:rPr lang="nl-NL" dirty="0" smtClean="0"/>
              <a:t>1555</a:t>
            </a:r>
          </a:p>
          <a:p>
            <a:r>
              <a:rPr lang="nl-NL" dirty="0" smtClean="0"/>
              <a:t>Filips </a:t>
            </a:r>
            <a:r>
              <a:rPr lang="nl-NL" dirty="0"/>
              <a:t>II wordt Landsheer der Nederlanden</a:t>
            </a:r>
          </a:p>
        </p:txBody>
      </p:sp>
      <p:sp>
        <p:nvSpPr>
          <p:cNvPr id="56" name="Tekstvak 55"/>
          <p:cNvSpPr txBox="1"/>
          <p:nvPr/>
        </p:nvSpPr>
        <p:spPr>
          <a:xfrm>
            <a:off x="3650836" y="5373216"/>
            <a:ext cx="5457668" cy="923330"/>
          </a:xfrm>
          <a:prstGeom prst="rect">
            <a:avLst/>
          </a:prstGeom>
          <a:noFill/>
        </p:spPr>
        <p:txBody>
          <a:bodyPr wrap="square" rtlCol="0">
            <a:spAutoFit/>
          </a:bodyPr>
          <a:lstStyle/>
          <a:p>
            <a:r>
              <a:rPr lang="nl-NL" dirty="0" smtClean="0"/>
              <a:t>In 1581 besloten de noordelijke Nederlanden verder te gaan zonder de koning van Spanje.  In 1588 werden de Nederlanden een republiek, een land zonder koning.</a:t>
            </a:r>
            <a:endParaRPr lang="nl-NL" dirty="0"/>
          </a:p>
        </p:txBody>
      </p:sp>
      <p:pic>
        <p:nvPicPr>
          <p:cNvPr id="58" name="Afbeelding 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6526" y="1988841"/>
            <a:ext cx="2049949" cy="3327839"/>
          </a:xfrm>
          <a:prstGeom prst="rect">
            <a:avLst/>
          </a:prstGeom>
        </p:spPr>
      </p:pic>
      <p:sp>
        <p:nvSpPr>
          <p:cNvPr id="61" name="Tekstvak 60"/>
          <p:cNvSpPr txBox="1"/>
          <p:nvPr/>
        </p:nvSpPr>
        <p:spPr>
          <a:xfrm>
            <a:off x="899592" y="4221088"/>
            <a:ext cx="1810141" cy="923330"/>
          </a:xfrm>
          <a:prstGeom prst="rect">
            <a:avLst/>
          </a:prstGeom>
          <a:noFill/>
          <a:ln w="38100">
            <a:solidFill>
              <a:srgbClr val="FF0000"/>
            </a:solidFill>
          </a:ln>
        </p:spPr>
        <p:txBody>
          <a:bodyPr wrap="square" rtlCol="0">
            <a:spAutoFit/>
          </a:bodyPr>
          <a:lstStyle/>
          <a:p>
            <a:r>
              <a:rPr lang="nl-NL" dirty="0" smtClean="0"/>
              <a:t>1566</a:t>
            </a:r>
          </a:p>
          <a:p>
            <a:r>
              <a:rPr lang="nl-NL" dirty="0" smtClean="0"/>
              <a:t>Hagenpreken en Beeldenstorm</a:t>
            </a:r>
            <a:endParaRPr lang="nl-NL" dirty="0"/>
          </a:p>
        </p:txBody>
      </p:sp>
      <p:sp>
        <p:nvSpPr>
          <p:cNvPr id="51" name="Tekstvak 50"/>
          <p:cNvSpPr txBox="1"/>
          <p:nvPr/>
        </p:nvSpPr>
        <p:spPr>
          <a:xfrm>
            <a:off x="1979712" y="3502749"/>
            <a:ext cx="1810141" cy="646331"/>
          </a:xfrm>
          <a:prstGeom prst="rect">
            <a:avLst/>
          </a:prstGeom>
          <a:noFill/>
          <a:ln w="38100">
            <a:solidFill>
              <a:srgbClr val="FF0000"/>
            </a:solidFill>
          </a:ln>
        </p:spPr>
        <p:txBody>
          <a:bodyPr wrap="square" rtlCol="0">
            <a:spAutoFit/>
          </a:bodyPr>
          <a:lstStyle/>
          <a:p>
            <a:r>
              <a:rPr lang="nl-NL" dirty="0" smtClean="0"/>
              <a:t>1579</a:t>
            </a:r>
          </a:p>
          <a:p>
            <a:r>
              <a:rPr lang="nl-NL" dirty="0" smtClean="0"/>
              <a:t>Unie van Utrecht</a:t>
            </a:r>
            <a:endParaRPr lang="nl-NL" dirty="0"/>
          </a:p>
        </p:txBody>
      </p:sp>
      <p:cxnSp>
        <p:nvCxnSpPr>
          <p:cNvPr id="52" name="Rechte verbindingslijn 51"/>
          <p:cNvCxnSpPr/>
          <p:nvPr/>
        </p:nvCxnSpPr>
        <p:spPr>
          <a:xfrm>
            <a:off x="3647019" y="1268760"/>
            <a:ext cx="3817" cy="7920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kstvak 52"/>
          <p:cNvSpPr txBox="1"/>
          <p:nvPr/>
        </p:nvSpPr>
        <p:spPr>
          <a:xfrm>
            <a:off x="3409930" y="2062589"/>
            <a:ext cx="1306086" cy="646331"/>
          </a:xfrm>
          <a:prstGeom prst="rect">
            <a:avLst/>
          </a:prstGeom>
          <a:noFill/>
          <a:ln w="38100">
            <a:solidFill>
              <a:srgbClr val="FF0000"/>
            </a:solidFill>
          </a:ln>
        </p:spPr>
        <p:txBody>
          <a:bodyPr wrap="square" rtlCol="0">
            <a:spAutoFit/>
          </a:bodyPr>
          <a:lstStyle/>
          <a:p>
            <a:r>
              <a:rPr lang="nl-NL" dirty="0" smtClean="0"/>
              <a:t>1588</a:t>
            </a:r>
          </a:p>
          <a:p>
            <a:r>
              <a:rPr lang="nl-NL" dirty="0" smtClean="0"/>
              <a:t>Republiek</a:t>
            </a:r>
            <a:endParaRPr lang="nl-NL" dirty="0"/>
          </a:p>
        </p:txBody>
      </p:sp>
      <p:cxnSp>
        <p:nvCxnSpPr>
          <p:cNvPr id="54" name="Rechte verbindingslijn 53"/>
          <p:cNvCxnSpPr>
            <a:stCxn id="4" idx="0"/>
          </p:cNvCxnSpPr>
          <p:nvPr/>
        </p:nvCxnSpPr>
        <p:spPr>
          <a:xfrm>
            <a:off x="755576" y="1268760"/>
            <a:ext cx="0" cy="40789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p:cNvCxnSpPr/>
          <p:nvPr/>
        </p:nvCxnSpPr>
        <p:spPr>
          <a:xfrm>
            <a:off x="1742624" y="1268760"/>
            <a:ext cx="0" cy="29523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Rechte verbindingslijn 49"/>
          <p:cNvCxnSpPr/>
          <p:nvPr/>
        </p:nvCxnSpPr>
        <p:spPr>
          <a:xfrm>
            <a:off x="2858748" y="1290902"/>
            <a:ext cx="0" cy="21859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Rechte verbindingslijn 46"/>
          <p:cNvCxnSpPr/>
          <p:nvPr/>
        </p:nvCxnSpPr>
        <p:spPr>
          <a:xfrm>
            <a:off x="3290796" y="1319862"/>
            <a:ext cx="0" cy="14369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417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strips(downLeft)">
                                      <p:cBhvr>
                                        <p:cTn id="7" dur="500"/>
                                        <p:tgtEl>
                                          <p:spTgt spid="52"/>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strips(downRight)">
                                      <p:cBhvr>
                                        <p:cTn id="11" dur="500"/>
                                        <p:tgtEl>
                                          <p:spTgt spid="53"/>
                                        </p:tgtEl>
                                      </p:cBhvr>
                                    </p:animEffec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500" fill="hold"/>
                                        <p:tgtEl>
                                          <p:spTgt spid="58"/>
                                        </p:tgtEl>
                                        <p:attrNameLst>
                                          <p:attrName>ppt_x</p:attrName>
                                        </p:attrNameLst>
                                      </p:cBhvr>
                                      <p:tavLst>
                                        <p:tav tm="0">
                                          <p:val>
                                            <p:strVal val="1+#ppt_w/2"/>
                                          </p:val>
                                        </p:tav>
                                        <p:tav tm="100000">
                                          <p:val>
                                            <p:strVal val="#ppt_x"/>
                                          </p:val>
                                        </p:tav>
                                      </p:tavLst>
                                    </p:anim>
                                    <p:anim calcmode="lin" valueType="num">
                                      <p:cBhvr additive="base">
                                        <p:cTn id="16" dur="500" fill="hold"/>
                                        <p:tgtEl>
                                          <p:spTgt spid="58"/>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6000" r="-6000"/>
          </a:stretch>
        </a:blipFill>
        <a:effectLst/>
      </p:bgPr>
    </p:bg>
    <p:spTree>
      <p:nvGrpSpPr>
        <p:cNvPr id="1" name=""/>
        <p:cNvGrpSpPr/>
        <p:nvPr/>
      </p:nvGrpSpPr>
      <p:grpSpPr>
        <a:xfrm>
          <a:off x="0" y="0"/>
          <a:ext cx="0" cy="0"/>
          <a:chOff x="0" y="0"/>
          <a:chExt cx="0" cy="0"/>
        </a:xfrm>
      </p:grpSpPr>
      <p:sp>
        <p:nvSpPr>
          <p:cNvPr id="48" name="Tekstvak 47"/>
          <p:cNvSpPr txBox="1"/>
          <p:nvPr/>
        </p:nvSpPr>
        <p:spPr>
          <a:xfrm>
            <a:off x="3049890" y="2782669"/>
            <a:ext cx="2890262" cy="646331"/>
          </a:xfrm>
          <a:prstGeom prst="rect">
            <a:avLst/>
          </a:prstGeom>
          <a:noFill/>
          <a:ln w="38100">
            <a:solidFill>
              <a:srgbClr val="FF0000"/>
            </a:solidFill>
          </a:ln>
        </p:spPr>
        <p:txBody>
          <a:bodyPr wrap="square" rtlCol="0">
            <a:spAutoFit/>
          </a:bodyPr>
          <a:lstStyle/>
          <a:p>
            <a:r>
              <a:rPr lang="nl-NL" dirty="0" smtClean="0"/>
              <a:t>1584</a:t>
            </a:r>
          </a:p>
          <a:p>
            <a:r>
              <a:rPr lang="nl-NL" dirty="0" smtClean="0"/>
              <a:t>Moord op Willem van Oranje</a:t>
            </a:r>
            <a:endParaRPr lang="nl-NL" dirty="0"/>
          </a:p>
        </p:txBody>
      </p:sp>
      <p:cxnSp>
        <p:nvCxnSpPr>
          <p:cNvPr id="15" name="Rechte verbindingslijn 14"/>
          <p:cNvCxnSpPr/>
          <p:nvPr/>
        </p:nvCxnSpPr>
        <p:spPr>
          <a:xfrm flipV="1">
            <a:off x="323528"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V="1">
            <a:off x="1166950"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flipV="1">
            <a:off x="2046305" y="836712"/>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Rechte verbindingslijn 30"/>
          <p:cNvCxnSpPr/>
          <p:nvPr/>
        </p:nvCxnSpPr>
        <p:spPr>
          <a:xfrm flipV="1">
            <a:off x="2915816"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a:endCxn id="34" idx="2"/>
          </p:cNvCxnSpPr>
          <p:nvPr/>
        </p:nvCxnSpPr>
        <p:spPr>
          <a:xfrm flipV="1">
            <a:off x="3779912" y="808988"/>
            <a:ext cx="0" cy="963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a:endCxn id="36" idx="2"/>
          </p:cNvCxnSpPr>
          <p:nvPr/>
        </p:nvCxnSpPr>
        <p:spPr>
          <a:xfrm flipV="1">
            <a:off x="463406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endCxn id="38" idx="2"/>
          </p:cNvCxnSpPr>
          <p:nvPr/>
        </p:nvCxnSpPr>
        <p:spPr>
          <a:xfrm flipV="1">
            <a:off x="5505707"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flipV="1">
            <a:off x="6372200" y="819145"/>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a:endCxn id="42" idx="2"/>
          </p:cNvCxnSpPr>
          <p:nvPr/>
        </p:nvCxnSpPr>
        <p:spPr>
          <a:xfrm flipV="1">
            <a:off x="7230881"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p:cNvCxnSpPr>
            <a:endCxn id="44" idx="2"/>
          </p:cNvCxnSpPr>
          <p:nvPr/>
        </p:nvCxnSpPr>
        <p:spPr>
          <a:xfrm flipV="1">
            <a:off x="8093469" y="794901"/>
            <a:ext cx="0" cy="10499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Rechte verbindingslijn 44"/>
          <p:cNvCxnSpPr/>
          <p:nvPr/>
        </p:nvCxnSpPr>
        <p:spPr>
          <a:xfrm flipV="1">
            <a:off x="8964488" y="808988"/>
            <a:ext cx="0" cy="10358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hthoek 3"/>
          <p:cNvSpPr/>
          <p:nvPr/>
        </p:nvSpPr>
        <p:spPr>
          <a:xfrm>
            <a:off x="323528"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117085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725306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8100392"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08104"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72200"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3779912"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644008"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p:cNvSpPr/>
          <p:nvPr/>
        </p:nvSpPr>
        <p:spPr>
          <a:xfrm>
            <a:off x="2051720" y="1268760"/>
            <a:ext cx="864096" cy="576064"/>
          </a:xfrm>
          <a:prstGeom prst="rect">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2915816" y="1268760"/>
            <a:ext cx="864096" cy="576064"/>
          </a:xfrm>
          <a:prstGeom prst="rect">
            <a:avLst/>
          </a:prstGeom>
          <a:gradFill>
            <a:gsLst>
              <a:gs pos="0">
                <a:srgbClr val="D6B19C"/>
              </a:gs>
              <a:gs pos="30000">
                <a:srgbClr val="D49E6C"/>
              </a:gs>
              <a:gs pos="70000">
                <a:srgbClr val="A65528"/>
              </a:gs>
              <a:gs pos="100000">
                <a:srgbClr val="66301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kstvak 25"/>
          <p:cNvSpPr txBox="1"/>
          <p:nvPr/>
        </p:nvSpPr>
        <p:spPr>
          <a:xfrm>
            <a:off x="107504" y="590491"/>
            <a:ext cx="504056" cy="246221"/>
          </a:xfrm>
          <a:prstGeom prst="rect">
            <a:avLst/>
          </a:prstGeom>
          <a:noFill/>
          <a:ln>
            <a:solidFill>
              <a:schemeClr val="tx1"/>
            </a:solidFill>
          </a:ln>
        </p:spPr>
        <p:txBody>
          <a:bodyPr wrap="square" rtlCol="0">
            <a:spAutoFit/>
          </a:bodyPr>
          <a:lstStyle/>
          <a:p>
            <a:r>
              <a:rPr lang="nl-NL" sz="1000" dirty="0" smtClean="0"/>
              <a:t>1550</a:t>
            </a:r>
            <a:endParaRPr lang="nl-NL" sz="1000" dirty="0"/>
          </a:p>
        </p:txBody>
      </p:sp>
      <p:sp>
        <p:nvSpPr>
          <p:cNvPr id="28" name="Tekstvak 27"/>
          <p:cNvSpPr txBox="1"/>
          <p:nvPr/>
        </p:nvSpPr>
        <p:spPr>
          <a:xfrm>
            <a:off x="971600" y="590491"/>
            <a:ext cx="504056" cy="246221"/>
          </a:xfrm>
          <a:prstGeom prst="rect">
            <a:avLst/>
          </a:prstGeom>
          <a:noFill/>
          <a:ln>
            <a:solidFill>
              <a:schemeClr val="tx1"/>
            </a:solidFill>
          </a:ln>
        </p:spPr>
        <p:txBody>
          <a:bodyPr wrap="square" rtlCol="0">
            <a:spAutoFit/>
          </a:bodyPr>
          <a:lstStyle/>
          <a:p>
            <a:r>
              <a:rPr lang="nl-NL" sz="1000" dirty="0" smtClean="0"/>
              <a:t>1560</a:t>
            </a:r>
            <a:endParaRPr lang="nl-NL" sz="1000" dirty="0"/>
          </a:p>
        </p:txBody>
      </p:sp>
      <p:sp>
        <p:nvSpPr>
          <p:cNvPr id="30" name="Tekstvak 29"/>
          <p:cNvSpPr txBox="1"/>
          <p:nvPr/>
        </p:nvSpPr>
        <p:spPr>
          <a:xfrm>
            <a:off x="1799692" y="590491"/>
            <a:ext cx="504056" cy="246221"/>
          </a:xfrm>
          <a:prstGeom prst="rect">
            <a:avLst/>
          </a:prstGeom>
          <a:noFill/>
          <a:ln>
            <a:solidFill>
              <a:schemeClr val="tx1"/>
            </a:solidFill>
          </a:ln>
        </p:spPr>
        <p:txBody>
          <a:bodyPr wrap="square" rtlCol="0">
            <a:spAutoFit/>
          </a:bodyPr>
          <a:lstStyle/>
          <a:p>
            <a:r>
              <a:rPr lang="nl-NL" sz="1000" dirty="0" smtClean="0"/>
              <a:t>1570</a:t>
            </a:r>
            <a:endParaRPr lang="nl-NL" sz="1000" dirty="0"/>
          </a:p>
        </p:txBody>
      </p:sp>
      <p:sp>
        <p:nvSpPr>
          <p:cNvPr id="32" name="Tekstvak 31"/>
          <p:cNvSpPr txBox="1"/>
          <p:nvPr/>
        </p:nvSpPr>
        <p:spPr>
          <a:xfrm>
            <a:off x="2663788" y="572923"/>
            <a:ext cx="504056" cy="246221"/>
          </a:xfrm>
          <a:prstGeom prst="rect">
            <a:avLst/>
          </a:prstGeom>
          <a:noFill/>
          <a:ln>
            <a:solidFill>
              <a:schemeClr val="tx1"/>
            </a:solidFill>
          </a:ln>
        </p:spPr>
        <p:txBody>
          <a:bodyPr wrap="square" rtlCol="0">
            <a:spAutoFit/>
          </a:bodyPr>
          <a:lstStyle/>
          <a:p>
            <a:r>
              <a:rPr lang="nl-NL" sz="1000" dirty="0" smtClean="0"/>
              <a:t>1580</a:t>
            </a:r>
            <a:endParaRPr lang="nl-NL" sz="1000" dirty="0"/>
          </a:p>
        </p:txBody>
      </p:sp>
      <p:sp>
        <p:nvSpPr>
          <p:cNvPr id="34" name="Tekstvak 33"/>
          <p:cNvSpPr txBox="1"/>
          <p:nvPr/>
        </p:nvSpPr>
        <p:spPr>
          <a:xfrm>
            <a:off x="3527884" y="562767"/>
            <a:ext cx="504056" cy="246221"/>
          </a:xfrm>
          <a:prstGeom prst="rect">
            <a:avLst/>
          </a:prstGeom>
          <a:noFill/>
          <a:ln>
            <a:solidFill>
              <a:schemeClr val="tx1"/>
            </a:solidFill>
          </a:ln>
        </p:spPr>
        <p:txBody>
          <a:bodyPr wrap="square" rtlCol="0">
            <a:spAutoFit/>
          </a:bodyPr>
          <a:lstStyle/>
          <a:p>
            <a:r>
              <a:rPr lang="nl-NL" sz="1000" dirty="0" smtClean="0"/>
              <a:t>1590</a:t>
            </a:r>
            <a:endParaRPr lang="nl-NL" sz="1000" dirty="0"/>
          </a:p>
        </p:txBody>
      </p:sp>
      <p:sp>
        <p:nvSpPr>
          <p:cNvPr id="36" name="Tekstvak 35"/>
          <p:cNvSpPr txBox="1"/>
          <p:nvPr/>
        </p:nvSpPr>
        <p:spPr>
          <a:xfrm>
            <a:off x="4382039" y="548680"/>
            <a:ext cx="504056" cy="246221"/>
          </a:xfrm>
          <a:prstGeom prst="rect">
            <a:avLst/>
          </a:prstGeom>
          <a:noFill/>
          <a:ln>
            <a:solidFill>
              <a:schemeClr val="tx1"/>
            </a:solidFill>
          </a:ln>
        </p:spPr>
        <p:txBody>
          <a:bodyPr wrap="square" rtlCol="0">
            <a:spAutoFit/>
          </a:bodyPr>
          <a:lstStyle/>
          <a:p>
            <a:r>
              <a:rPr lang="nl-NL" sz="1000" dirty="0" smtClean="0"/>
              <a:t>1600</a:t>
            </a:r>
            <a:endParaRPr lang="nl-NL" sz="1000" dirty="0"/>
          </a:p>
        </p:txBody>
      </p:sp>
      <p:sp>
        <p:nvSpPr>
          <p:cNvPr id="38" name="Tekstvak 37"/>
          <p:cNvSpPr txBox="1"/>
          <p:nvPr/>
        </p:nvSpPr>
        <p:spPr>
          <a:xfrm>
            <a:off x="5253679" y="548680"/>
            <a:ext cx="504056" cy="246221"/>
          </a:xfrm>
          <a:prstGeom prst="rect">
            <a:avLst/>
          </a:prstGeom>
          <a:noFill/>
          <a:ln>
            <a:solidFill>
              <a:schemeClr val="tx1"/>
            </a:solidFill>
          </a:ln>
        </p:spPr>
        <p:txBody>
          <a:bodyPr wrap="square" rtlCol="0">
            <a:spAutoFit/>
          </a:bodyPr>
          <a:lstStyle/>
          <a:p>
            <a:r>
              <a:rPr lang="nl-NL" sz="1000" dirty="0" smtClean="0"/>
              <a:t>1610</a:t>
            </a:r>
            <a:endParaRPr lang="nl-NL" sz="1000" dirty="0"/>
          </a:p>
        </p:txBody>
      </p:sp>
      <p:sp>
        <p:nvSpPr>
          <p:cNvPr id="40" name="Tekstvak 39"/>
          <p:cNvSpPr txBox="1"/>
          <p:nvPr/>
        </p:nvSpPr>
        <p:spPr>
          <a:xfrm>
            <a:off x="6120172" y="572924"/>
            <a:ext cx="504056" cy="246221"/>
          </a:xfrm>
          <a:prstGeom prst="rect">
            <a:avLst/>
          </a:prstGeom>
          <a:noFill/>
          <a:ln>
            <a:solidFill>
              <a:schemeClr val="tx1"/>
            </a:solidFill>
          </a:ln>
        </p:spPr>
        <p:txBody>
          <a:bodyPr wrap="square" rtlCol="0">
            <a:spAutoFit/>
          </a:bodyPr>
          <a:lstStyle/>
          <a:p>
            <a:r>
              <a:rPr lang="nl-NL" sz="1000" dirty="0" smtClean="0"/>
              <a:t>1620</a:t>
            </a:r>
            <a:endParaRPr lang="nl-NL" sz="1000" dirty="0"/>
          </a:p>
        </p:txBody>
      </p:sp>
      <p:sp>
        <p:nvSpPr>
          <p:cNvPr id="42" name="Tekstvak 41"/>
          <p:cNvSpPr txBox="1"/>
          <p:nvPr/>
        </p:nvSpPr>
        <p:spPr>
          <a:xfrm>
            <a:off x="6978853" y="548680"/>
            <a:ext cx="504056" cy="246221"/>
          </a:xfrm>
          <a:prstGeom prst="rect">
            <a:avLst/>
          </a:prstGeom>
          <a:noFill/>
          <a:ln>
            <a:solidFill>
              <a:schemeClr val="tx1"/>
            </a:solidFill>
          </a:ln>
        </p:spPr>
        <p:txBody>
          <a:bodyPr wrap="square" rtlCol="0">
            <a:spAutoFit/>
          </a:bodyPr>
          <a:lstStyle/>
          <a:p>
            <a:r>
              <a:rPr lang="nl-NL" sz="1000" dirty="0" smtClean="0"/>
              <a:t>1630</a:t>
            </a:r>
            <a:endParaRPr lang="nl-NL" sz="1000" dirty="0"/>
          </a:p>
        </p:txBody>
      </p:sp>
      <p:sp>
        <p:nvSpPr>
          <p:cNvPr id="44" name="Tekstvak 43"/>
          <p:cNvSpPr txBox="1"/>
          <p:nvPr/>
        </p:nvSpPr>
        <p:spPr>
          <a:xfrm>
            <a:off x="7841441" y="548680"/>
            <a:ext cx="504056" cy="246221"/>
          </a:xfrm>
          <a:prstGeom prst="rect">
            <a:avLst/>
          </a:prstGeom>
          <a:noFill/>
          <a:ln>
            <a:solidFill>
              <a:schemeClr val="tx1"/>
            </a:solidFill>
          </a:ln>
        </p:spPr>
        <p:txBody>
          <a:bodyPr wrap="square" rtlCol="0">
            <a:spAutoFit/>
          </a:bodyPr>
          <a:lstStyle/>
          <a:p>
            <a:r>
              <a:rPr lang="nl-NL" sz="1000" dirty="0" smtClean="0"/>
              <a:t>1640</a:t>
            </a:r>
            <a:endParaRPr lang="nl-NL" sz="1000" dirty="0"/>
          </a:p>
        </p:txBody>
      </p:sp>
      <p:sp>
        <p:nvSpPr>
          <p:cNvPr id="46" name="Tekstvak 45"/>
          <p:cNvSpPr txBox="1"/>
          <p:nvPr/>
        </p:nvSpPr>
        <p:spPr>
          <a:xfrm>
            <a:off x="8604448" y="548680"/>
            <a:ext cx="504056" cy="246221"/>
          </a:xfrm>
          <a:prstGeom prst="rect">
            <a:avLst/>
          </a:prstGeom>
          <a:noFill/>
          <a:ln>
            <a:solidFill>
              <a:schemeClr val="tx1"/>
            </a:solidFill>
          </a:ln>
        </p:spPr>
        <p:txBody>
          <a:bodyPr wrap="square" rtlCol="0">
            <a:spAutoFit/>
          </a:bodyPr>
          <a:lstStyle/>
          <a:p>
            <a:r>
              <a:rPr lang="nl-NL" sz="1000" dirty="0" smtClean="0"/>
              <a:t>1650</a:t>
            </a:r>
            <a:endParaRPr lang="nl-NL" sz="1000" dirty="0"/>
          </a:p>
        </p:txBody>
      </p:sp>
      <p:sp>
        <p:nvSpPr>
          <p:cNvPr id="55" name="Tekstvak 54"/>
          <p:cNvSpPr txBox="1"/>
          <p:nvPr/>
        </p:nvSpPr>
        <p:spPr>
          <a:xfrm>
            <a:off x="370655" y="5347667"/>
            <a:ext cx="3276364" cy="923330"/>
          </a:xfrm>
          <a:prstGeom prst="rect">
            <a:avLst/>
          </a:prstGeom>
          <a:noFill/>
          <a:ln w="38100">
            <a:solidFill>
              <a:srgbClr val="FF0000"/>
            </a:solidFill>
          </a:ln>
        </p:spPr>
        <p:txBody>
          <a:bodyPr wrap="square" rtlCol="0">
            <a:spAutoFit/>
          </a:bodyPr>
          <a:lstStyle/>
          <a:p>
            <a:r>
              <a:rPr lang="nl-NL" dirty="0" smtClean="0"/>
              <a:t>1555</a:t>
            </a:r>
          </a:p>
          <a:p>
            <a:r>
              <a:rPr lang="nl-NL" dirty="0" smtClean="0"/>
              <a:t>Filips II volgt zijn vader Karel V op als landsheer der Nederlanden</a:t>
            </a:r>
            <a:endParaRPr lang="nl-NL" dirty="0"/>
          </a:p>
        </p:txBody>
      </p:sp>
      <p:sp>
        <p:nvSpPr>
          <p:cNvPr id="56" name="Tekstvak 55"/>
          <p:cNvSpPr txBox="1"/>
          <p:nvPr/>
        </p:nvSpPr>
        <p:spPr>
          <a:xfrm>
            <a:off x="3722844" y="5336048"/>
            <a:ext cx="5241644" cy="1477328"/>
          </a:xfrm>
          <a:prstGeom prst="rect">
            <a:avLst/>
          </a:prstGeom>
          <a:noFill/>
        </p:spPr>
        <p:txBody>
          <a:bodyPr wrap="square" rtlCol="0">
            <a:spAutoFit/>
          </a:bodyPr>
          <a:lstStyle/>
          <a:p>
            <a:r>
              <a:rPr lang="nl-NL" dirty="0" smtClean="0"/>
              <a:t>In 1648 gaf Spanje de strijd op tegen de Republiek. De Spaanse koning gaf toe dat de Nederlanden een eigen land was en geen deel van het Spaanse Rijk. Door de Vrede van Münster kwam er een einde aan 80 jaar oorlog, een einde aan de Opstand.</a:t>
            </a:r>
            <a:endParaRPr lang="nl-NL" dirty="0"/>
          </a:p>
        </p:txBody>
      </p:sp>
      <p:pic>
        <p:nvPicPr>
          <p:cNvPr id="58" name="Afbeelding 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4580" y="3569620"/>
            <a:ext cx="2238106" cy="1731587"/>
          </a:xfrm>
          <a:prstGeom prst="rect">
            <a:avLst/>
          </a:prstGeom>
        </p:spPr>
      </p:pic>
      <p:sp>
        <p:nvSpPr>
          <p:cNvPr id="61" name="Tekstvak 60"/>
          <p:cNvSpPr txBox="1"/>
          <p:nvPr/>
        </p:nvSpPr>
        <p:spPr>
          <a:xfrm>
            <a:off x="899592" y="4221088"/>
            <a:ext cx="1810141" cy="923330"/>
          </a:xfrm>
          <a:prstGeom prst="rect">
            <a:avLst/>
          </a:prstGeom>
          <a:noFill/>
          <a:ln w="38100">
            <a:solidFill>
              <a:srgbClr val="FF0000"/>
            </a:solidFill>
          </a:ln>
        </p:spPr>
        <p:txBody>
          <a:bodyPr wrap="square" rtlCol="0">
            <a:spAutoFit/>
          </a:bodyPr>
          <a:lstStyle/>
          <a:p>
            <a:r>
              <a:rPr lang="nl-NL" dirty="0" smtClean="0"/>
              <a:t>1566</a:t>
            </a:r>
          </a:p>
          <a:p>
            <a:r>
              <a:rPr lang="nl-NL" dirty="0" smtClean="0"/>
              <a:t>Hagenpreken en Beeldenstorm</a:t>
            </a:r>
            <a:endParaRPr lang="nl-NL" dirty="0"/>
          </a:p>
        </p:txBody>
      </p:sp>
      <p:sp>
        <p:nvSpPr>
          <p:cNvPr id="51" name="Tekstvak 50"/>
          <p:cNvSpPr txBox="1"/>
          <p:nvPr/>
        </p:nvSpPr>
        <p:spPr>
          <a:xfrm>
            <a:off x="1979712" y="3502749"/>
            <a:ext cx="1810141" cy="646331"/>
          </a:xfrm>
          <a:prstGeom prst="rect">
            <a:avLst/>
          </a:prstGeom>
          <a:noFill/>
          <a:ln w="38100">
            <a:solidFill>
              <a:srgbClr val="FF0000"/>
            </a:solidFill>
          </a:ln>
        </p:spPr>
        <p:txBody>
          <a:bodyPr wrap="square" rtlCol="0">
            <a:spAutoFit/>
          </a:bodyPr>
          <a:lstStyle/>
          <a:p>
            <a:r>
              <a:rPr lang="nl-NL" dirty="0" smtClean="0"/>
              <a:t>1579</a:t>
            </a:r>
          </a:p>
          <a:p>
            <a:r>
              <a:rPr lang="nl-NL" dirty="0" smtClean="0"/>
              <a:t>Unie van Utrecht</a:t>
            </a:r>
            <a:endParaRPr lang="nl-NL" dirty="0"/>
          </a:p>
        </p:txBody>
      </p:sp>
      <p:cxnSp>
        <p:nvCxnSpPr>
          <p:cNvPr id="52" name="Rechte verbindingslijn 51"/>
          <p:cNvCxnSpPr/>
          <p:nvPr/>
        </p:nvCxnSpPr>
        <p:spPr>
          <a:xfrm>
            <a:off x="3647019" y="1268760"/>
            <a:ext cx="3817" cy="7920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kstvak 52"/>
          <p:cNvSpPr txBox="1"/>
          <p:nvPr/>
        </p:nvSpPr>
        <p:spPr>
          <a:xfrm>
            <a:off x="3409930" y="2062589"/>
            <a:ext cx="1306086" cy="646331"/>
          </a:xfrm>
          <a:prstGeom prst="rect">
            <a:avLst/>
          </a:prstGeom>
          <a:noFill/>
          <a:ln w="38100">
            <a:solidFill>
              <a:srgbClr val="FF0000"/>
            </a:solidFill>
          </a:ln>
        </p:spPr>
        <p:txBody>
          <a:bodyPr wrap="square" rtlCol="0">
            <a:spAutoFit/>
          </a:bodyPr>
          <a:lstStyle/>
          <a:p>
            <a:r>
              <a:rPr lang="nl-NL" dirty="0" smtClean="0"/>
              <a:t>1588</a:t>
            </a:r>
          </a:p>
          <a:p>
            <a:r>
              <a:rPr lang="nl-NL" dirty="0" smtClean="0"/>
              <a:t>Republiek</a:t>
            </a:r>
            <a:endParaRPr lang="nl-NL" dirty="0"/>
          </a:p>
        </p:txBody>
      </p:sp>
      <p:cxnSp>
        <p:nvCxnSpPr>
          <p:cNvPr id="54" name="Rechte verbindingslijn 53"/>
          <p:cNvCxnSpPr>
            <a:stCxn id="4" idx="0"/>
          </p:cNvCxnSpPr>
          <p:nvPr/>
        </p:nvCxnSpPr>
        <p:spPr>
          <a:xfrm>
            <a:off x="755576" y="1268760"/>
            <a:ext cx="0" cy="40789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Rechte verbindingslijn 59"/>
          <p:cNvCxnSpPr/>
          <p:nvPr/>
        </p:nvCxnSpPr>
        <p:spPr>
          <a:xfrm>
            <a:off x="1742624" y="1268760"/>
            <a:ext cx="0" cy="29523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Rechte verbindingslijn 49"/>
          <p:cNvCxnSpPr/>
          <p:nvPr/>
        </p:nvCxnSpPr>
        <p:spPr>
          <a:xfrm>
            <a:off x="2858748" y="1290902"/>
            <a:ext cx="0" cy="21859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Rechte verbindingslijn 46"/>
          <p:cNvCxnSpPr/>
          <p:nvPr/>
        </p:nvCxnSpPr>
        <p:spPr>
          <a:xfrm>
            <a:off x="3290796" y="1268760"/>
            <a:ext cx="0" cy="14880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Rechte verbindingslijn 58"/>
          <p:cNvCxnSpPr/>
          <p:nvPr/>
        </p:nvCxnSpPr>
        <p:spPr>
          <a:xfrm>
            <a:off x="8816655" y="1268760"/>
            <a:ext cx="3817" cy="15841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4" name="Tekstvak 63"/>
          <p:cNvSpPr txBox="1"/>
          <p:nvPr/>
        </p:nvSpPr>
        <p:spPr>
          <a:xfrm>
            <a:off x="6794306" y="2854677"/>
            <a:ext cx="2170182" cy="646331"/>
          </a:xfrm>
          <a:prstGeom prst="rect">
            <a:avLst/>
          </a:prstGeom>
          <a:noFill/>
          <a:ln w="38100">
            <a:solidFill>
              <a:srgbClr val="FF0000"/>
            </a:solidFill>
          </a:ln>
        </p:spPr>
        <p:txBody>
          <a:bodyPr wrap="square" rtlCol="0">
            <a:spAutoFit/>
          </a:bodyPr>
          <a:lstStyle/>
          <a:p>
            <a:r>
              <a:rPr lang="nl-NL" dirty="0" smtClean="0"/>
              <a:t>1648</a:t>
            </a:r>
          </a:p>
          <a:p>
            <a:r>
              <a:rPr lang="nl-NL" dirty="0" smtClean="0"/>
              <a:t>Vrede van Münster</a:t>
            </a:r>
            <a:endParaRPr lang="nl-NL" dirty="0"/>
          </a:p>
        </p:txBody>
      </p:sp>
    </p:spTree>
    <p:extLst>
      <p:ext uri="{BB962C8B-B14F-4D97-AF65-F5344CB8AC3E}">
        <p14:creationId xmlns:p14="http://schemas.microsoft.com/office/powerpoint/2010/main" val="317112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strips(downLeft)">
                                      <p:cBhvr>
                                        <p:cTn id="7" dur="500"/>
                                        <p:tgtEl>
                                          <p:spTgt spid="59"/>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strips(downRight)">
                                      <p:cBhvr>
                                        <p:cTn id="11" dur="500"/>
                                        <p:tgtEl>
                                          <p:spTgt spid="64"/>
                                        </p:tgtEl>
                                      </p:cBhvr>
                                    </p:animEffec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500" fill="hold"/>
                                        <p:tgtEl>
                                          <p:spTgt spid="58"/>
                                        </p:tgtEl>
                                        <p:attrNameLst>
                                          <p:attrName>ppt_x</p:attrName>
                                        </p:attrNameLst>
                                      </p:cBhvr>
                                      <p:tavLst>
                                        <p:tav tm="0">
                                          <p:val>
                                            <p:strVal val="1+#ppt_w/2"/>
                                          </p:val>
                                        </p:tav>
                                        <p:tav tm="100000">
                                          <p:val>
                                            <p:strVal val="#ppt_x"/>
                                          </p:val>
                                        </p:tav>
                                      </p:tavLst>
                                    </p:anim>
                                    <p:anim calcmode="lin" valueType="num">
                                      <p:cBhvr additive="base">
                                        <p:cTn id="16" dur="500" fill="hold"/>
                                        <p:tgtEl>
                                          <p:spTgt spid="58"/>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64" grpId="0" animBg="1"/>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430</Words>
  <Application>Microsoft Office PowerPoint</Application>
  <PresentationFormat>Diavoorstelling (4:3)</PresentationFormat>
  <Paragraphs>120</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Kantoorthema</vt:lpstr>
      <vt:lpstr>De Opstand in de Nederlanden</vt:lpstr>
      <vt:lpstr>PowerPoint-presentatie</vt:lpstr>
      <vt:lpstr>PowerPoint-presentatie</vt:lpstr>
      <vt:lpstr>PowerPoint-presentatie</vt:lpstr>
      <vt:lpstr>PowerPoint-presentatie</vt:lpstr>
      <vt:lpstr>PowerPoint-presentatie</vt:lpstr>
      <vt:lpstr>PowerPoint-presentatie</vt:lpstr>
    </vt:vector>
  </TitlesOfParts>
  <Company>SPVOZN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SPVOZN</dc:creator>
  <cp:lastModifiedBy>Claudio Ruffin (rfc)</cp:lastModifiedBy>
  <cp:revision>17</cp:revision>
  <dcterms:created xsi:type="dcterms:W3CDTF">2015-09-20T14:29:14Z</dcterms:created>
  <dcterms:modified xsi:type="dcterms:W3CDTF">2016-07-01T12:54:15Z</dcterms:modified>
</cp:coreProperties>
</file>